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6" r:id="rId1"/>
  </p:sldMasterIdLst>
  <p:notesMasterIdLst>
    <p:notesMasterId r:id="rId24"/>
  </p:notesMasterIdLst>
  <p:sldIdLst>
    <p:sldId id="256" r:id="rId2"/>
    <p:sldId id="275" r:id="rId3"/>
    <p:sldId id="258" r:id="rId4"/>
    <p:sldId id="274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7" r:id="rId20"/>
    <p:sldId id="278" r:id="rId21"/>
    <p:sldId id="279" r:id="rId22"/>
    <p:sldId id="280" r:id="rId23"/>
  </p:sldIdLst>
  <p:sldSz cx="12192000" cy="6858000"/>
  <p:notesSz cx="6858000" cy="12192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4" d="100"/>
          <a:sy n="104" d="100"/>
        </p:scale>
        <p:origin x="9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1546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6A9E3E-0A76-ECE7-3303-0EB7E7496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913049-BF86-199A-2993-A8568A5691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64D1E0-D00A-EEE2-C292-07CA2D63D1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D620CD-A967-2E71-2269-6103F392B33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579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D5804A-8F5F-ED11-B802-F6A0ECE12E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F61181-76B7-357B-8840-30748332DF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01BB58-E35D-9B24-170F-3C41BC8DD4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642777-4A56-084C-95E0-94929768E9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39332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F7DFC4-BFEB-A7EB-0BB8-52E0E69DF9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206A9C-E711-3FD7-56AD-608A3B1704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49396C-B1F0-3F16-CFDE-D682C3B774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413713-C02E-828E-586A-CFA04F837F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74184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97A15B-19F9-50AC-0147-13F75CEAAE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067E78-0B7D-0281-05A9-28ACFCA126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3DF432-53A7-FC71-D188-2AB572D2F5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E3F14B-FECA-8758-8DA9-5165C907EA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1311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EEEF61-6375-C34A-F6F9-A6944B1527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1AF8816-79F3-5CB6-9BAF-6448B449CF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E9270CC-B57F-A022-BAB4-71A109A07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4C5BE-3060-420D-A7FB-A49410C6D016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DE46F5-0A56-05C2-706F-85DB40799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2EAD06-F700-11AE-1FFD-09859B6A9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A5236-8D65-4CE0-8E13-E34D5721DD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932154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D1CC0D-8727-CF85-7C97-F57394D00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67DB17A-22EE-90A4-A3F9-C9D702A8F6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07AE4F-60EA-A606-E0B8-EB4EFDDBB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4C5BE-3060-420D-A7FB-A49410C6D016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5FF01A-4215-FCFA-54AF-ED13AE7F6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93A9A8-A720-0A9D-8C87-3004E7E6E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A5236-8D65-4CE0-8E13-E34D5721DD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375437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8A56814-3955-CE30-AA7F-64C06F8C54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163F2FD-094B-1AF9-F614-C265F1D81A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63C28C-CFE6-30AE-3F11-E573E6795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4C5BE-3060-420D-A7FB-A49410C6D016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D33D79-776E-E59E-5090-EAF0D8939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2367E5-7B71-FC7A-0F72-73C0E5709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A5236-8D65-4CE0-8E13-E34D5721DD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227034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9973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828F66-BBBE-EDBD-0EE2-31404932D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50FB08-CA3D-1660-E479-BACEE95D9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BB4116-AB24-38F5-1CC6-5F52BD20F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4C5BE-3060-420D-A7FB-A49410C6D016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3663ECA-4B60-E635-2398-5A1ACED3F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98EFD5-A63F-B311-3D41-728D721DE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A5236-8D65-4CE0-8E13-E34D5721DD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922386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862756-1FDB-40A5-44C0-DE101A12D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903587-C787-62D1-66B5-E7326B4210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6FBF30-A741-7B9A-B874-8FA7EA882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4C5BE-3060-420D-A7FB-A49410C6D016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B05146-4634-0A94-8F7B-041F02A64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4AAB6A-C916-C832-D821-71C9F8611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A5236-8D65-4CE0-8E13-E34D5721DD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224659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F3E49D-6157-7E89-E9A3-067C6E668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8B1EC1-EEAB-5207-BE33-02CF1D5227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AD58993-4DEB-1C15-3EC9-9B94D91036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2D2199E-110D-FF63-04C6-ABE80A2D8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4C5BE-3060-420D-A7FB-A49410C6D016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38C6C05-094D-DA15-1CD7-90EC8EDE4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C69802A-E1A9-CD15-F39C-71770B205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A5236-8D65-4CE0-8E13-E34D5721DD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87875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3750A9-FEEF-0B4F-AA0A-70BA958E8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C8F24A-4A30-F27D-A0DB-2A32379832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274E865-33F7-9896-0A13-45BB1E9C80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263C2A2-487B-E18E-777A-2C4211AE08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613141D-887A-5CC6-14FF-B53F1F2268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A0C67A4-C65E-7680-3026-1FBEA2394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4C5BE-3060-420D-A7FB-A49410C6D016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5054DB4-F84B-353F-FEFD-BFDC12F56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03F6693-1EF8-49A2-F23A-C5ED1DF15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A5236-8D65-4CE0-8E13-E34D5721DD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55409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A7D216-28CF-CF6A-984F-964FC1C51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B1E8E38-53D8-ED7A-EDCC-EAC31E326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4C5BE-3060-420D-A7FB-A49410C6D016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A95A564-C8BB-2ABE-C881-D25EFCA96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B48D55D-BEBB-8EB2-4BFD-88E50FC48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A5236-8D65-4CE0-8E13-E34D5721DD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761313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D4FB6A1-3378-975E-40CC-5A711736D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4C5BE-3060-420D-A7FB-A49410C6D016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4085760-A700-D829-5765-3000FBD79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AA9ED19-27D1-7F55-A689-643BE0CC9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A5236-8D65-4CE0-8E13-E34D5721DD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34161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6FD443-7B6D-D8BF-7641-9BA5855E7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865626-7ABD-717E-A5A6-DBAA7AA230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1A5A11-42D1-3E28-6D00-FFFEA34C6D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213C439-662D-3C28-0F55-B18A3959A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4C5BE-3060-420D-A7FB-A49410C6D016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39F591D-50A7-DCA1-EEF3-9B6ACA882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FEF1394-DA13-B7C8-581A-E75D60F7C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A5236-8D65-4CE0-8E13-E34D5721DD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41749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24A98F-AE46-46F7-4977-E173364E8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E1EB649-B8A9-9D9B-110B-FF4082274B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0353376-5AD5-8479-8F65-367667672E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5FF908B-F6A4-56E8-FA9A-FB9847165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4C5BE-3060-420D-A7FB-A49410C6D016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7876454-23FD-A243-9AF9-ED38AA822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041B870-AC01-110E-B507-53E6D1FD7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A5236-8D65-4CE0-8E13-E34D5721DD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356268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4918F7D-8A97-4CCB-335A-5B5D34C1D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37CA649-2DEE-2036-83B9-14BF5EDDCD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84C1E0-DFE7-5E80-148E-9703B67B0E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C4C5BE-3060-420D-A7FB-A49410C6D016}" type="datetimeFigureOut">
              <a:rPr lang="zh-CN" altLang="en-US" smtClean="0"/>
              <a:t>2025/11/18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04D405-F736-5BA1-B72C-5D1F57D0C4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24077A-BA6A-BC8E-BAB8-5C2D775158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9A5236-8D65-4CE0-8E13-E34D5721DD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1104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 rot="5940000">
            <a:off x="367665" y="335915"/>
            <a:ext cx="558800" cy="5949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445" y="0"/>
            <a:ext cx="12187555" cy="687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859789" y="1950085"/>
            <a:ext cx="10327803" cy="21158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20000"/>
              </a:lnSpc>
            </a:pPr>
            <a:r>
              <a:rPr lang="zh-CN" altLang="en-US" sz="4000" b="1" dirty="0"/>
              <a:t>从“简单命令解析状态机”入手：浅析 </a:t>
            </a:r>
            <a:r>
              <a:rPr lang="en-US" altLang="zh-CN" sz="4000" b="1" dirty="0" err="1"/>
              <a:t>goto</a:t>
            </a:r>
            <a:r>
              <a:rPr lang="en-US" altLang="zh-CN" sz="4000" b="1" dirty="0"/>
              <a:t> </a:t>
            </a:r>
            <a:r>
              <a:rPr lang="zh-CN" altLang="en-US" sz="4000" b="1" dirty="0"/>
              <a:t>语句面对复杂控制流时的可维护性代价</a:t>
            </a:r>
            <a:endParaRPr lang="en-US" sz="4000" b="1" dirty="0"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  <p:sp>
        <p:nvSpPr>
          <p:cNvPr id="8" name="Text 6"/>
          <p:cNvSpPr/>
          <p:nvPr/>
        </p:nvSpPr>
        <p:spPr>
          <a:xfrm>
            <a:off x="941070" y="4754245"/>
            <a:ext cx="2057400" cy="518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56678" y="4786252"/>
            <a:ext cx="2249805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2000" dirty="0">
                <a:solidFill>
                  <a:srgbClr val="402E7F"/>
                </a:solidFill>
                <a:latin typeface="MiSans" pitchFamily="34" charset="0"/>
                <a:ea typeface="MiSans" pitchFamily="34" charset="-122"/>
              </a:rPr>
              <a:t>汇报人：顾明宇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323590" y="4754245"/>
            <a:ext cx="2057400" cy="51816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>
            <a:off x="3323590" y="4754245"/>
            <a:ext cx="2057400" cy="518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665009" y="4872295"/>
            <a:ext cx="2249805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402E7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时间:2025.11.22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5280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2"/>
          <p:cNvSpPr/>
          <p:nvPr/>
        </p:nvSpPr>
        <p:spPr>
          <a:xfrm>
            <a:off x="85280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13665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13665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42049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8" name="Text 16"/>
          <p:cNvSpPr/>
          <p:nvPr/>
        </p:nvSpPr>
        <p:spPr>
          <a:xfrm>
            <a:off x="142049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70434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170434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198818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2" name="Text 20"/>
          <p:cNvSpPr/>
          <p:nvPr/>
        </p:nvSpPr>
        <p:spPr>
          <a:xfrm>
            <a:off x="198818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227203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227203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11456035" y="38163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6" name="Text 24"/>
          <p:cNvSpPr/>
          <p:nvPr/>
        </p:nvSpPr>
        <p:spPr>
          <a:xfrm>
            <a:off x="11456035" y="381635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11456035" y="501650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8" name="Text 26"/>
          <p:cNvSpPr/>
          <p:nvPr/>
        </p:nvSpPr>
        <p:spPr>
          <a:xfrm>
            <a:off x="11456035" y="501650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11456035" y="62166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30" name="Text 28"/>
          <p:cNvSpPr/>
          <p:nvPr/>
        </p:nvSpPr>
        <p:spPr>
          <a:xfrm>
            <a:off x="11456035" y="621665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1727190" y="6306820"/>
            <a:ext cx="1008000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32" name="Shape 30"/>
          <p:cNvSpPr/>
          <p:nvPr/>
        </p:nvSpPr>
        <p:spPr>
          <a:xfrm>
            <a:off x="852805" y="6177280"/>
            <a:ext cx="259080" cy="2590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3" name="Text 31"/>
          <p:cNvSpPr/>
          <p:nvPr/>
        </p:nvSpPr>
        <p:spPr>
          <a:xfrm>
            <a:off x="852805" y="6177280"/>
            <a:ext cx="259080" cy="259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979805" y="6177280"/>
            <a:ext cx="259080" cy="2590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35" name="Text 33"/>
          <p:cNvSpPr/>
          <p:nvPr/>
        </p:nvSpPr>
        <p:spPr>
          <a:xfrm>
            <a:off x="979805" y="6177280"/>
            <a:ext cx="259080" cy="259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3"/>
          <p:cNvSpPr/>
          <p:nvPr/>
        </p:nvSpPr>
        <p:spPr>
          <a:xfrm>
            <a:off x="4445" y="0"/>
            <a:ext cx="12187555" cy="687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85280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85280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13665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13665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42049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>
            <a:off x="142049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70434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70434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98818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5" name="Text 13"/>
          <p:cNvSpPr/>
          <p:nvPr/>
        </p:nvSpPr>
        <p:spPr>
          <a:xfrm>
            <a:off x="198818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227203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227203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11456035" y="38163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19" name="Text 17"/>
          <p:cNvSpPr/>
          <p:nvPr/>
        </p:nvSpPr>
        <p:spPr>
          <a:xfrm>
            <a:off x="11456035" y="381635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11456035" y="501650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1" name="Text 19"/>
          <p:cNvSpPr/>
          <p:nvPr/>
        </p:nvSpPr>
        <p:spPr>
          <a:xfrm>
            <a:off x="11456035" y="501650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11456035" y="62166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3" name="Text 21"/>
          <p:cNvSpPr/>
          <p:nvPr/>
        </p:nvSpPr>
        <p:spPr>
          <a:xfrm>
            <a:off x="11456035" y="621665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1727190" y="6306820"/>
            <a:ext cx="1008000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25" name="Shape 23"/>
          <p:cNvSpPr/>
          <p:nvPr/>
        </p:nvSpPr>
        <p:spPr>
          <a:xfrm>
            <a:off x="852805" y="6177280"/>
            <a:ext cx="259080" cy="2590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6" name="Text 24"/>
          <p:cNvSpPr/>
          <p:nvPr/>
        </p:nvSpPr>
        <p:spPr>
          <a:xfrm>
            <a:off x="852805" y="6177280"/>
            <a:ext cx="259080" cy="259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979805" y="6177280"/>
            <a:ext cx="259080" cy="2590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979805" y="6177280"/>
            <a:ext cx="259080" cy="259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72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扩展二：错误重试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2515235" y="1350010"/>
            <a:ext cx="7161530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 rot="5940000">
            <a:off x="367665" y="335915"/>
            <a:ext cx="558800" cy="5949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58750" y="2540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8F5C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扩展二：引入错误重试机制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873250" y="914400"/>
            <a:ext cx="8445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需求变更为解析失败时自动重试。结构化版本通过添加外层循环优雅实现，逻辑清晰，控制流保持结构化。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608667" y="1646764"/>
            <a:ext cx="4673600" cy="4220635"/>
          </a:xfrm>
          <a:custGeom>
            <a:avLst/>
            <a:gdLst/>
            <a:ahLst/>
            <a:cxnLst/>
            <a:rect l="l" t="t" r="r" b="b"/>
            <a:pathLst>
              <a:path w="4673600" h="2755900">
                <a:moveTo>
                  <a:pt x="101610" y="0"/>
                </a:moveTo>
                <a:lnTo>
                  <a:pt x="4571990" y="0"/>
                </a:lnTo>
                <a:cubicBezTo>
                  <a:pt x="4628108" y="0"/>
                  <a:pt x="4673600" y="45492"/>
                  <a:pt x="4673600" y="101610"/>
                </a:cubicBezTo>
                <a:lnTo>
                  <a:pt x="4673600" y="2654290"/>
                </a:lnTo>
                <a:cubicBezTo>
                  <a:pt x="4673600" y="2710408"/>
                  <a:pt x="4628108" y="2755900"/>
                  <a:pt x="4571990" y="2755900"/>
                </a:cubicBezTo>
                <a:lnTo>
                  <a:pt x="101610" y="2755900"/>
                </a:lnTo>
                <a:cubicBezTo>
                  <a:pt x="45492" y="2755900"/>
                  <a:pt x="0" y="2710408"/>
                  <a:pt x="0" y="2654290"/>
                </a:cubicBezTo>
                <a:lnTo>
                  <a:pt x="0" y="101610"/>
                </a:lnTo>
                <a:cubicBezTo>
                  <a:pt x="0" y="45492"/>
                  <a:pt x="45492" y="0"/>
                  <a:pt x="101610" y="0"/>
                </a:cubicBezTo>
                <a:close/>
              </a:path>
            </a:pathLst>
          </a:custGeom>
          <a:solidFill>
            <a:srgbClr val="D3B9D7">
              <a:alpha val="30196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3200003" y="1779485"/>
            <a:ext cx="139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8F5C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结构化实现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1767417" y="5156200"/>
            <a:ext cx="4356100" cy="520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使用 </a:t>
            </a:r>
            <a:r>
              <a:rPr lang="en-US" sz="1400" dirty="0">
                <a:solidFill>
                  <a:srgbClr val="3C3542"/>
                </a:solidFill>
                <a:highlight>
                  <a:srgbClr val="8F5C9A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do-while </a:t>
            </a: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循环包裹状态机，内部以 </a:t>
            </a:r>
            <a:r>
              <a:rPr lang="en-US" sz="1400" dirty="0">
                <a:solidFill>
                  <a:srgbClr val="3C3542"/>
                </a:solidFill>
                <a:highlight>
                  <a:srgbClr val="8F5C9A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retry </a:t>
            </a: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标志控制重试，逻辑清晰，单入口单出口。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6688667" y="2479313"/>
            <a:ext cx="3898900" cy="3511363"/>
          </a:xfrm>
          <a:custGeom>
            <a:avLst/>
            <a:gdLst/>
            <a:ahLst/>
            <a:cxnLst/>
            <a:rect l="l" t="t" r="r" b="b"/>
            <a:pathLst>
              <a:path w="3898900" h="3657600">
                <a:moveTo>
                  <a:pt x="101608" y="0"/>
                </a:moveTo>
                <a:lnTo>
                  <a:pt x="3797292" y="0"/>
                </a:lnTo>
                <a:cubicBezTo>
                  <a:pt x="3853408" y="0"/>
                  <a:pt x="3898900" y="45492"/>
                  <a:pt x="3898900" y="101608"/>
                </a:cubicBezTo>
                <a:lnTo>
                  <a:pt x="3898900" y="3555992"/>
                </a:lnTo>
                <a:cubicBezTo>
                  <a:pt x="3898900" y="3612108"/>
                  <a:pt x="3853408" y="3657600"/>
                  <a:pt x="3797292" y="3657600"/>
                </a:cubicBezTo>
                <a:lnTo>
                  <a:pt x="101608" y="3657600"/>
                </a:lnTo>
                <a:cubicBezTo>
                  <a:pt x="45492" y="3657600"/>
                  <a:pt x="0" y="3612108"/>
                  <a:pt x="0" y="35559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D3B9D7">
              <a:alpha val="30196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7747000" y="3054393"/>
            <a:ext cx="1905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8F5C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结构化版本度量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6853767" y="3608236"/>
            <a:ext cx="3568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新增代码行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6777567" y="3848185"/>
            <a:ext cx="36449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A95E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+19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6853767" y="3632200"/>
            <a:ext cx="3568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6815667" y="3835400"/>
            <a:ext cx="36449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6853767" y="4343400"/>
            <a:ext cx="3568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圈复杂度</a:t>
            </a: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6815667" y="4546600"/>
            <a:ext cx="36449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A95E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6</a:t>
            </a:r>
            <a:endParaRPr lang="en-US" sz="1600" dirty="0"/>
          </a:p>
        </p:txBody>
      </p:sp>
      <p:sp>
        <p:nvSpPr>
          <p:cNvPr id="19" name="Text 15"/>
          <p:cNvSpPr/>
          <p:nvPr/>
        </p:nvSpPr>
        <p:spPr>
          <a:xfrm>
            <a:off x="6853767" y="5054600"/>
            <a:ext cx="3568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本质复杂度</a:t>
            </a:r>
            <a:endParaRPr lang="en-US" sz="1600" dirty="0"/>
          </a:p>
        </p:txBody>
      </p:sp>
      <p:sp>
        <p:nvSpPr>
          <p:cNvPr id="20" name="Text 16"/>
          <p:cNvSpPr/>
          <p:nvPr/>
        </p:nvSpPr>
        <p:spPr>
          <a:xfrm>
            <a:off x="6815667" y="5257800"/>
            <a:ext cx="36449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A95E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</a:t>
            </a:r>
            <a:endParaRPr lang="en-US" sz="1600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382E5CA1-4F1B-DD61-59F4-3C235A59B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1693" y="2172442"/>
            <a:ext cx="2859683" cy="291951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 rot="5940000">
            <a:off x="367665" y="335915"/>
            <a:ext cx="558800" cy="5949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58750" y="2540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扩展二：引入错误重试机制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848512" y="914400"/>
            <a:ext cx="8496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需求变更为解析失败时自动重试。Goto版本被迫引入全局标志，控制流出现不可约环，维护隐患首次暴露。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669918" y="1206585"/>
            <a:ext cx="4673600" cy="4851230"/>
          </a:xfrm>
          <a:custGeom>
            <a:avLst/>
            <a:gdLst/>
            <a:ahLst/>
            <a:cxnLst/>
            <a:rect l="l" t="t" r="r" b="b"/>
            <a:pathLst>
              <a:path w="4673600" h="2781300">
                <a:moveTo>
                  <a:pt x="101601" y="0"/>
                </a:moveTo>
                <a:lnTo>
                  <a:pt x="4571999" y="0"/>
                </a:lnTo>
                <a:cubicBezTo>
                  <a:pt x="4628112" y="0"/>
                  <a:pt x="4673600" y="45488"/>
                  <a:pt x="4673600" y="101601"/>
                </a:cubicBezTo>
                <a:lnTo>
                  <a:pt x="4673600" y="2679699"/>
                </a:lnTo>
                <a:cubicBezTo>
                  <a:pt x="4673600" y="2735812"/>
                  <a:pt x="4628112" y="2781300"/>
                  <a:pt x="4571999" y="2781300"/>
                </a:cubicBezTo>
                <a:lnTo>
                  <a:pt x="101601" y="2781300"/>
                </a:lnTo>
                <a:cubicBezTo>
                  <a:pt x="45488" y="2781300"/>
                  <a:pt x="0" y="2735812"/>
                  <a:pt x="0" y="26796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D3B9D7">
              <a:alpha val="30196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3297767" y="1511300"/>
            <a:ext cx="1295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Goto 实现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1848512" y="5228168"/>
            <a:ext cx="4356100" cy="546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被迫引入 </a:t>
            </a:r>
            <a:r>
              <a:rPr lang="en-US" sz="1400" dirty="0">
                <a:solidFill>
                  <a:srgbClr val="3C3542"/>
                </a:solidFill>
                <a:highlight>
                  <a:srgbClr val="60A39A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全局retry变量 </a:t>
            </a: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，并在4个标签内插入 </a:t>
            </a:r>
            <a:r>
              <a:rPr lang="en-US" sz="1400" dirty="0">
                <a:solidFill>
                  <a:srgbClr val="3C3542"/>
                </a:solidFill>
                <a:highlight>
                  <a:srgbClr val="60A39A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goto start </a:t>
            </a: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，控制流断裂。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6688667" y="2182269"/>
            <a:ext cx="3898900" cy="3657600"/>
          </a:xfrm>
          <a:custGeom>
            <a:avLst/>
            <a:gdLst/>
            <a:ahLst/>
            <a:cxnLst/>
            <a:rect l="l" t="t" r="r" b="b"/>
            <a:pathLst>
              <a:path w="3898900" h="3657600">
                <a:moveTo>
                  <a:pt x="101608" y="0"/>
                </a:moveTo>
                <a:lnTo>
                  <a:pt x="3797292" y="0"/>
                </a:lnTo>
                <a:cubicBezTo>
                  <a:pt x="3853408" y="0"/>
                  <a:pt x="3898900" y="45492"/>
                  <a:pt x="3898900" y="101608"/>
                </a:cubicBezTo>
                <a:lnTo>
                  <a:pt x="3898900" y="3555992"/>
                </a:lnTo>
                <a:cubicBezTo>
                  <a:pt x="3898900" y="3612108"/>
                  <a:pt x="3853408" y="3657600"/>
                  <a:pt x="3797292" y="3657600"/>
                </a:cubicBezTo>
                <a:lnTo>
                  <a:pt x="101608" y="3657600"/>
                </a:lnTo>
                <a:cubicBezTo>
                  <a:pt x="45492" y="3657600"/>
                  <a:pt x="0" y="3612108"/>
                  <a:pt x="0" y="35559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D3B9D7">
              <a:alpha val="30196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7795551" y="2413000"/>
            <a:ext cx="1803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Goto 版本度量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6815667" y="3590585"/>
            <a:ext cx="3568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新增代码行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6777567" y="3854110"/>
            <a:ext cx="36449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+32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6853767" y="3632200"/>
            <a:ext cx="3568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6815667" y="3835400"/>
            <a:ext cx="36449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6853767" y="4343400"/>
            <a:ext cx="3568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圈复杂度</a:t>
            </a: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6815667" y="4546600"/>
            <a:ext cx="36449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7</a:t>
            </a:r>
            <a:endParaRPr lang="en-US" sz="1600" dirty="0"/>
          </a:p>
        </p:txBody>
      </p:sp>
      <p:sp>
        <p:nvSpPr>
          <p:cNvPr id="19" name="Text 15"/>
          <p:cNvSpPr/>
          <p:nvPr/>
        </p:nvSpPr>
        <p:spPr>
          <a:xfrm>
            <a:off x="6853767" y="5054600"/>
            <a:ext cx="3568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本质复杂度</a:t>
            </a:r>
            <a:endParaRPr lang="en-US" sz="1600" dirty="0"/>
          </a:p>
        </p:txBody>
      </p:sp>
      <p:sp>
        <p:nvSpPr>
          <p:cNvPr id="20" name="Text 16"/>
          <p:cNvSpPr/>
          <p:nvPr/>
        </p:nvSpPr>
        <p:spPr>
          <a:xfrm>
            <a:off x="6815667" y="5257800"/>
            <a:ext cx="36449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8</a:t>
            </a:r>
            <a:endParaRPr lang="en-US" sz="1600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4C689DA4-068F-43EF-A41E-2FEDECE81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3940" y="1914346"/>
            <a:ext cx="3205446" cy="3140254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FD3C41F2-5415-F610-1DA0-02B8FDD2369B}"/>
              </a:ext>
            </a:extLst>
          </p:cNvPr>
          <p:cNvSpPr txBox="1"/>
          <p:nvPr/>
        </p:nvSpPr>
        <p:spPr>
          <a:xfrm>
            <a:off x="8027081" y="6144669"/>
            <a:ext cx="23953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accent5">
                    <a:lumMod val="75000"/>
                  </a:schemeClr>
                </a:solidFill>
              </a:rPr>
              <a:t>需改动大量代码块！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 rot="5940000">
            <a:off x="367665" y="335915"/>
            <a:ext cx="558800" cy="5949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445" y="0"/>
            <a:ext cx="12187555" cy="687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85280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85280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13665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13665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42049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>
            <a:off x="142049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70434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70434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98818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5" name="Text 13"/>
          <p:cNvSpPr/>
          <p:nvPr/>
        </p:nvSpPr>
        <p:spPr>
          <a:xfrm>
            <a:off x="198818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227203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227203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11456035" y="38163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19" name="Text 17"/>
          <p:cNvSpPr/>
          <p:nvPr/>
        </p:nvSpPr>
        <p:spPr>
          <a:xfrm>
            <a:off x="11456035" y="381635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11456035" y="501650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1" name="Text 19"/>
          <p:cNvSpPr/>
          <p:nvPr/>
        </p:nvSpPr>
        <p:spPr>
          <a:xfrm>
            <a:off x="11456035" y="501650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11456035" y="62166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3" name="Text 21"/>
          <p:cNvSpPr/>
          <p:nvPr/>
        </p:nvSpPr>
        <p:spPr>
          <a:xfrm>
            <a:off x="11456035" y="621665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1727190" y="6306820"/>
            <a:ext cx="1008000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25" name="Shape 23"/>
          <p:cNvSpPr/>
          <p:nvPr/>
        </p:nvSpPr>
        <p:spPr>
          <a:xfrm>
            <a:off x="852805" y="6177280"/>
            <a:ext cx="259080" cy="2590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6" name="Text 24"/>
          <p:cNvSpPr/>
          <p:nvPr/>
        </p:nvSpPr>
        <p:spPr>
          <a:xfrm>
            <a:off x="852805" y="6177280"/>
            <a:ext cx="259080" cy="259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979805" y="6177280"/>
            <a:ext cx="259080" cy="2590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979805" y="6177280"/>
            <a:ext cx="259080" cy="259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72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扩展三：精细报错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2515235" y="1350010"/>
            <a:ext cx="7161530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 rot="5940000">
            <a:off x="367665" y="335915"/>
            <a:ext cx="558800" cy="5949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54000" y="2226735"/>
            <a:ext cx="57277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8F5C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扩展三：精细化错误报告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54000" y="2887135"/>
            <a:ext cx="5638800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需求要求按状态输出差异化错误信息，如 </a:t>
            </a:r>
            <a:r>
              <a:rPr lang="en-US" sz="1600" dirty="0">
                <a:solidFill>
                  <a:srgbClr val="3C3542"/>
                </a:solidFill>
                <a:highlight>
                  <a:srgbClr val="D3B9D7">
                    <a:alpha val="5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"Error at RUN" </a:t>
            </a:r>
            <a:r>
              <a:rPr lang="en-US" sz="16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254000" y="37338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8F5C9A">
              <a:alpha val="20000"/>
            </a:srgbClr>
          </a:solidFill>
          <a:ln/>
        </p:spPr>
      </p:sp>
      <p:sp>
        <p:nvSpPr>
          <p:cNvPr id="8" name="Shape 5"/>
          <p:cNvSpPr/>
          <p:nvPr/>
        </p:nvSpPr>
        <p:spPr>
          <a:xfrm>
            <a:off x="381000" y="38608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33958" y="10765"/>
                </a:moveTo>
                <a:cubicBezTo>
                  <a:pt x="223093" y="-99"/>
                  <a:pt x="205532" y="-99"/>
                  <a:pt x="194667" y="10765"/>
                </a:cubicBezTo>
                <a:lnTo>
                  <a:pt x="182563" y="22870"/>
                </a:lnTo>
                <a:lnTo>
                  <a:pt x="231130" y="71438"/>
                </a:lnTo>
                <a:lnTo>
                  <a:pt x="243235" y="59333"/>
                </a:lnTo>
                <a:cubicBezTo>
                  <a:pt x="254099" y="48468"/>
                  <a:pt x="254099" y="30907"/>
                  <a:pt x="243235" y="20042"/>
                </a:cubicBezTo>
                <a:lnTo>
                  <a:pt x="233958" y="10765"/>
                </a:lnTo>
                <a:close/>
                <a:moveTo>
                  <a:pt x="85527" y="119906"/>
                </a:moveTo>
                <a:cubicBezTo>
                  <a:pt x="82500" y="122932"/>
                  <a:pt x="80169" y="126653"/>
                  <a:pt x="78829" y="130770"/>
                </a:cubicBezTo>
                <a:lnTo>
                  <a:pt x="64145" y="174823"/>
                </a:lnTo>
                <a:cubicBezTo>
                  <a:pt x="62706" y="179090"/>
                  <a:pt x="63847" y="183803"/>
                  <a:pt x="67022" y="187027"/>
                </a:cubicBezTo>
                <a:cubicBezTo>
                  <a:pt x="70197" y="190252"/>
                  <a:pt x="74910" y="191343"/>
                  <a:pt x="79226" y="189905"/>
                </a:cubicBezTo>
                <a:lnTo>
                  <a:pt x="123279" y="175220"/>
                </a:lnTo>
                <a:cubicBezTo>
                  <a:pt x="127347" y="173881"/>
                  <a:pt x="131068" y="171549"/>
                  <a:pt x="134144" y="168523"/>
                </a:cubicBezTo>
                <a:lnTo>
                  <a:pt x="214313" y="88255"/>
                </a:lnTo>
                <a:lnTo>
                  <a:pt x="165745" y="39688"/>
                </a:lnTo>
                <a:lnTo>
                  <a:pt x="85527" y="119906"/>
                </a:lnTo>
                <a:close/>
                <a:moveTo>
                  <a:pt x="47625" y="31750"/>
                </a:moveTo>
                <a:cubicBezTo>
                  <a:pt x="21332" y="31750"/>
                  <a:pt x="0" y="53082"/>
                  <a:pt x="0" y="79375"/>
                </a:cubicBezTo>
                <a:lnTo>
                  <a:pt x="0" y="206375"/>
                </a:lnTo>
                <a:cubicBezTo>
                  <a:pt x="0" y="232668"/>
                  <a:pt x="21332" y="254000"/>
                  <a:pt x="47625" y="254000"/>
                </a:cubicBezTo>
                <a:lnTo>
                  <a:pt x="174625" y="254000"/>
                </a:lnTo>
                <a:cubicBezTo>
                  <a:pt x="200918" y="254000"/>
                  <a:pt x="222250" y="232668"/>
                  <a:pt x="222250" y="206375"/>
                </a:cubicBezTo>
                <a:lnTo>
                  <a:pt x="222250" y="158750"/>
                </a:lnTo>
                <a:cubicBezTo>
                  <a:pt x="222250" y="149969"/>
                  <a:pt x="215156" y="142875"/>
                  <a:pt x="206375" y="142875"/>
                </a:cubicBezTo>
                <a:cubicBezTo>
                  <a:pt x="197594" y="142875"/>
                  <a:pt x="190500" y="149969"/>
                  <a:pt x="190500" y="158750"/>
                </a:cubicBezTo>
                <a:lnTo>
                  <a:pt x="190500" y="206375"/>
                </a:lnTo>
                <a:cubicBezTo>
                  <a:pt x="190500" y="215156"/>
                  <a:pt x="183406" y="222250"/>
                  <a:pt x="174625" y="222250"/>
                </a:cubicBezTo>
                <a:lnTo>
                  <a:pt x="47625" y="222250"/>
                </a:lnTo>
                <a:cubicBezTo>
                  <a:pt x="38844" y="222250"/>
                  <a:pt x="31750" y="215156"/>
                  <a:pt x="31750" y="206375"/>
                </a:cubicBezTo>
                <a:lnTo>
                  <a:pt x="31750" y="79375"/>
                </a:lnTo>
                <a:cubicBezTo>
                  <a:pt x="31750" y="70594"/>
                  <a:pt x="38844" y="63500"/>
                  <a:pt x="47625" y="63500"/>
                </a:cubicBezTo>
                <a:lnTo>
                  <a:pt x="95250" y="63500"/>
                </a:lnTo>
                <a:cubicBezTo>
                  <a:pt x="104031" y="63500"/>
                  <a:pt x="111125" y="56406"/>
                  <a:pt x="111125" y="47625"/>
                </a:cubicBezTo>
                <a:cubicBezTo>
                  <a:pt x="111125" y="38844"/>
                  <a:pt x="104031" y="31750"/>
                  <a:pt x="95250" y="31750"/>
                </a:cubicBezTo>
                <a:lnTo>
                  <a:pt x="47625" y="31750"/>
                </a:lnTo>
                <a:close/>
              </a:path>
            </a:pathLst>
          </a:custGeom>
          <a:solidFill>
            <a:srgbClr val="8F5C9A"/>
          </a:solidFill>
          <a:ln/>
        </p:spPr>
      </p:sp>
      <p:sp>
        <p:nvSpPr>
          <p:cNvPr id="9" name="Text 6"/>
          <p:cNvSpPr/>
          <p:nvPr/>
        </p:nvSpPr>
        <p:spPr>
          <a:xfrm>
            <a:off x="965200" y="3733800"/>
            <a:ext cx="4940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结构化实现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65200" y="4089400"/>
            <a:ext cx="4914900" cy="546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实现极为简单：在各 </a:t>
            </a:r>
            <a:r>
              <a:rPr lang="en-US" sz="1400" dirty="0">
                <a:solidFill>
                  <a:srgbClr val="3C3542"/>
                </a:solidFill>
                <a:highlight>
                  <a:srgbClr val="D3B9D7">
                    <a:alpha val="5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case </a:t>
            </a: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分支的错误处理区域，直接替换 </a:t>
            </a:r>
            <a:r>
              <a:rPr lang="en-US" sz="1400" dirty="0">
                <a:solidFill>
                  <a:srgbClr val="3C3542"/>
                </a:solidFill>
                <a:highlight>
                  <a:srgbClr val="D3B9D7">
                    <a:alpha val="5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printf </a:t>
            </a: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字符串。零新增变量，改动4处。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083300" y="359835"/>
            <a:ext cx="5842000" cy="6350000"/>
          </a:xfrm>
          <a:custGeom>
            <a:avLst/>
            <a:gdLst/>
            <a:ahLst/>
            <a:cxnLst/>
            <a:rect l="l" t="t" r="r" b="b"/>
            <a:pathLst>
              <a:path w="5842000" h="6350000">
                <a:moveTo>
                  <a:pt x="152418" y="0"/>
                </a:moveTo>
                <a:lnTo>
                  <a:pt x="5689582" y="0"/>
                </a:lnTo>
                <a:cubicBezTo>
                  <a:pt x="5773760" y="0"/>
                  <a:pt x="5842000" y="68240"/>
                  <a:pt x="5842000" y="152418"/>
                </a:cubicBezTo>
                <a:lnTo>
                  <a:pt x="5842000" y="6197582"/>
                </a:lnTo>
                <a:cubicBezTo>
                  <a:pt x="5842000" y="6281760"/>
                  <a:pt x="5773760" y="6350000"/>
                  <a:pt x="5689582" y="6350000"/>
                </a:cubicBezTo>
                <a:lnTo>
                  <a:pt x="152418" y="6350000"/>
                </a:lnTo>
                <a:cubicBezTo>
                  <a:pt x="68240" y="6350000"/>
                  <a:pt x="0" y="6281760"/>
                  <a:pt x="0" y="6197582"/>
                </a:cubicBezTo>
                <a:lnTo>
                  <a:pt x="0" y="152418"/>
                </a:lnTo>
                <a:cubicBezTo>
                  <a:pt x="0" y="68296"/>
                  <a:pt x="68296" y="0"/>
                  <a:pt x="152418" y="0"/>
                </a:cubicBezTo>
                <a:close/>
              </a:path>
            </a:pathLst>
          </a:custGeom>
          <a:solidFill>
            <a:srgbClr val="D3B9D7">
              <a:alpha val="30196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8128000" y="2108200"/>
            <a:ext cx="1905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8F5C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结构化版本度量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400800" y="3251200"/>
            <a:ext cx="977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修改点数: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1453284" y="3200400"/>
            <a:ext cx="330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A95E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400800" y="3276600"/>
            <a:ext cx="1447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1273499" y="3225800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400800" y="3835400"/>
            <a:ext cx="1447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圈复杂度 (CC):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1453284" y="3784600"/>
            <a:ext cx="330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A95E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6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400800" y="4394200"/>
            <a:ext cx="1638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本质复杂度 (EC):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1453284" y="4343400"/>
            <a:ext cx="330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A95E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</a:t>
            </a:r>
            <a:endParaRPr lang="en-US" sz="1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940000">
            <a:off x="367665" y="335915"/>
            <a:ext cx="558800" cy="594995"/>
          </a:xfrm>
          <a:prstGeom prst="donut">
            <a:avLst/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  <a:ln/>
        </p:spPr>
      </p:sp>
      <p:sp>
        <p:nvSpPr>
          <p:cNvPr id="3" name="Text 1"/>
          <p:cNvSpPr/>
          <p:nvPr/>
        </p:nvSpPr>
        <p:spPr>
          <a:xfrm rot="5940000">
            <a:off x="367665" y="335915"/>
            <a:ext cx="558800" cy="5949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52400" y="254000"/>
            <a:ext cx="5842000" cy="6350000"/>
          </a:xfrm>
          <a:custGeom>
            <a:avLst/>
            <a:gdLst/>
            <a:ahLst/>
            <a:cxnLst/>
            <a:rect l="l" t="t" r="r" b="b"/>
            <a:pathLst>
              <a:path w="5842000" h="6350000">
                <a:moveTo>
                  <a:pt x="152418" y="0"/>
                </a:moveTo>
                <a:lnTo>
                  <a:pt x="5689582" y="0"/>
                </a:lnTo>
                <a:cubicBezTo>
                  <a:pt x="5773760" y="0"/>
                  <a:pt x="5842000" y="68240"/>
                  <a:pt x="5842000" y="152418"/>
                </a:cubicBezTo>
                <a:lnTo>
                  <a:pt x="5842000" y="6197582"/>
                </a:lnTo>
                <a:cubicBezTo>
                  <a:pt x="5842000" y="6281760"/>
                  <a:pt x="5773760" y="6350000"/>
                  <a:pt x="5689582" y="6350000"/>
                </a:cubicBezTo>
                <a:lnTo>
                  <a:pt x="152418" y="6350000"/>
                </a:lnTo>
                <a:cubicBezTo>
                  <a:pt x="68240" y="6350000"/>
                  <a:pt x="0" y="6281760"/>
                  <a:pt x="0" y="6197582"/>
                </a:cubicBezTo>
                <a:lnTo>
                  <a:pt x="0" y="152418"/>
                </a:lnTo>
                <a:cubicBezTo>
                  <a:pt x="0" y="68296"/>
                  <a:pt x="68296" y="0"/>
                  <a:pt x="152418" y="0"/>
                </a:cubicBezTo>
                <a:close/>
              </a:path>
            </a:pathLst>
          </a:custGeom>
          <a:solidFill>
            <a:srgbClr val="D3B9D7">
              <a:alpha val="30196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334551" y="2108200"/>
            <a:ext cx="1803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Goto 版本度量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58800" y="3314914"/>
            <a:ext cx="977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修改点数: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410483" y="3225800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4+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58800" y="3276600"/>
            <a:ext cx="1181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431499" y="3225800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58800" y="3835400"/>
            <a:ext cx="1447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圈复杂度 (CC):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431499" y="3784600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10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558800" y="4394200"/>
            <a:ext cx="1638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本质复杂度 (EC):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5611283" y="4343400"/>
            <a:ext cx="330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8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400800" y="2235200"/>
            <a:ext cx="57277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扩展三：精细化错误报告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400800" y="2895600"/>
            <a:ext cx="5638800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需求要求按状态输出差异化错误信息，如 </a:t>
            </a:r>
            <a:r>
              <a:rPr lang="en-US" sz="1600" dirty="0">
                <a:solidFill>
                  <a:srgbClr val="3C3542"/>
                </a:solidFill>
                <a:highlight>
                  <a:srgbClr val="D3B9D7">
                    <a:alpha val="5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"Error at RUN" </a:t>
            </a:r>
            <a:r>
              <a:rPr lang="en-US" sz="16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400800" y="3742271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60A39A">
              <a:alpha val="20000"/>
            </a:srgbClr>
          </a:solidFill>
          <a:ln/>
        </p:spPr>
      </p:sp>
      <p:sp>
        <p:nvSpPr>
          <p:cNvPr id="18" name="Shape 15"/>
          <p:cNvSpPr/>
          <p:nvPr/>
        </p:nvSpPr>
        <p:spPr>
          <a:xfrm>
            <a:off x="6527800" y="3869271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95250" y="31750"/>
                </a:moveTo>
                <a:cubicBezTo>
                  <a:pt x="95250" y="22969"/>
                  <a:pt x="102344" y="15875"/>
                  <a:pt x="111125" y="15875"/>
                </a:cubicBezTo>
                <a:lnTo>
                  <a:pt x="142875" y="15875"/>
                </a:lnTo>
                <a:cubicBezTo>
                  <a:pt x="151656" y="15875"/>
                  <a:pt x="158750" y="22969"/>
                  <a:pt x="158750" y="31750"/>
                </a:cubicBezTo>
                <a:lnTo>
                  <a:pt x="158750" y="63500"/>
                </a:lnTo>
                <a:cubicBezTo>
                  <a:pt x="158750" y="72281"/>
                  <a:pt x="151656" y="79375"/>
                  <a:pt x="142875" y="79375"/>
                </a:cubicBezTo>
                <a:lnTo>
                  <a:pt x="138906" y="79375"/>
                </a:lnTo>
                <a:lnTo>
                  <a:pt x="138906" y="111125"/>
                </a:lnTo>
                <a:lnTo>
                  <a:pt x="198438" y="111125"/>
                </a:lnTo>
                <a:cubicBezTo>
                  <a:pt x="218182" y="111125"/>
                  <a:pt x="234156" y="127099"/>
                  <a:pt x="234156" y="146844"/>
                </a:cubicBezTo>
                <a:lnTo>
                  <a:pt x="234156" y="174625"/>
                </a:lnTo>
                <a:lnTo>
                  <a:pt x="238125" y="174625"/>
                </a:lnTo>
                <a:cubicBezTo>
                  <a:pt x="246906" y="174625"/>
                  <a:pt x="254000" y="181719"/>
                  <a:pt x="254000" y="190500"/>
                </a:cubicBezTo>
                <a:lnTo>
                  <a:pt x="254000" y="222250"/>
                </a:lnTo>
                <a:cubicBezTo>
                  <a:pt x="254000" y="231031"/>
                  <a:pt x="246906" y="238125"/>
                  <a:pt x="238125" y="238125"/>
                </a:cubicBezTo>
                <a:lnTo>
                  <a:pt x="206375" y="238125"/>
                </a:lnTo>
                <a:cubicBezTo>
                  <a:pt x="197594" y="238125"/>
                  <a:pt x="190500" y="231031"/>
                  <a:pt x="190500" y="222250"/>
                </a:cubicBezTo>
                <a:lnTo>
                  <a:pt x="190500" y="190500"/>
                </a:lnTo>
                <a:cubicBezTo>
                  <a:pt x="190500" y="181719"/>
                  <a:pt x="197594" y="174625"/>
                  <a:pt x="206375" y="174625"/>
                </a:cubicBezTo>
                <a:lnTo>
                  <a:pt x="210344" y="174625"/>
                </a:lnTo>
                <a:lnTo>
                  <a:pt x="210344" y="146844"/>
                </a:lnTo>
                <a:cubicBezTo>
                  <a:pt x="210344" y="140246"/>
                  <a:pt x="205036" y="134938"/>
                  <a:pt x="198438" y="134938"/>
                </a:cubicBezTo>
                <a:lnTo>
                  <a:pt x="138906" y="134938"/>
                </a:lnTo>
                <a:lnTo>
                  <a:pt x="138906" y="174625"/>
                </a:lnTo>
                <a:lnTo>
                  <a:pt x="142875" y="174625"/>
                </a:lnTo>
                <a:cubicBezTo>
                  <a:pt x="151656" y="174625"/>
                  <a:pt x="158750" y="181719"/>
                  <a:pt x="158750" y="190500"/>
                </a:cubicBezTo>
                <a:lnTo>
                  <a:pt x="158750" y="222250"/>
                </a:lnTo>
                <a:cubicBezTo>
                  <a:pt x="158750" y="231031"/>
                  <a:pt x="151656" y="238125"/>
                  <a:pt x="142875" y="238125"/>
                </a:cubicBezTo>
                <a:lnTo>
                  <a:pt x="111125" y="238125"/>
                </a:lnTo>
                <a:cubicBezTo>
                  <a:pt x="102344" y="238125"/>
                  <a:pt x="95250" y="231031"/>
                  <a:pt x="95250" y="222250"/>
                </a:cubicBezTo>
                <a:lnTo>
                  <a:pt x="95250" y="190500"/>
                </a:lnTo>
                <a:cubicBezTo>
                  <a:pt x="95250" y="181719"/>
                  <a:pt x="102344" y="174625"/>
                  <a:pt x="111125" y="174625"/>
                </a:cubicBezTo>
                <a:lnTo>
                  <a:pt x="115094" y="174625"/>
                </a:lnTo>
                <a:lnTo>
                  <a:pt x="115094" y="134938"/>
                </a:lnTo>
                <a:lnTo>
                  <a:pt x="55563" y="134938"/>
                </a:lnTo>
                <a:cubicBezTo>
                  <a:pt x="48964" y="134938"/>
                  <a:pt x="43656" y="140246"/>
                  <a:pt x="43656" y="146844"/>
                </a:cubicBezTo>
                <a:lnTo>
                  <a:pt x="43656" y="174625"/>
                </a:lnTo>
                <a:lnTo>
                  <a:pt x="47625" y="174625"/>
                </a:lnTo>
                <a:cubicBezTo>
                  <a:pt x="56406" y="174625"/>
                  <a:pt x="63500" y="181719"/>
                  <a:pt x="63500" y="190500"/>
                </a:cubicBezTo>
                <a:lnTo>
                  <a:pt x="63500" y="222250"/>
                </a:lnTo>
                <a:cubicBezTo>
                  <a:pt x="63500" y="231031"/>
                  <a:pt x="56406" y="238125"/>
                  <a:pt x="47625" y="238125"/>
                </a:cubicBezTo>
                <a:lnTo>
                  <a:pt x="15875" y="238125"/>
                </a:lnTo>
                <a:cubicBezTo>
                  <a:pt x="7094" y="238125"/>
                  <a:pt x="0" y="231031"/>
                  <a:pt x="0" y="222250"/>
                </a:cubicBezTo>
                <a:lnTo>
                  <a:pt x="0" y="190500"/>
                </a:lnTo>
                <a:cubicBezTo>
                  <a:pt x="0" y="181719"/>
                  <a:pt x="7094" y="174625"/>
                  <a:pt x="15875" y="174625"/>
                </a:cubicBezTo>
                <a:lnTo>
                  <a:pt x="19844" y="174625"/>
                </a:lnTo>
                <a:lnTo>
                  <a:pt x="19844" y="146844"/>
                </a:lnTo>
                <a:cubicBezTo>
                  <a:pt x="19844" y="127099"/>
                  <a:pt x="35818" y="111125"/>
                  <a:pt x="55563" y="111125"/>
                </a:cubicBezTo>
                <a:lnTo>
                  <a:pt x="115094" y="111125"/>
                </a:lnTo>
                <a:lnTo>
                  <a:pt x="115094" y="79375"/>
                </a:lnTo>
                <a:lnTo>
                  <a:pt x="111125" y="79375"/>
                </a:lnTo>
                <a:cubicBezTo>
                  <a:pt x="102344" y="79375"/>
                  <a:pt x="95250" y="72281"/>
                  <a:pt x="95250" y="63500"/>
                </a:cubicBezTo>
                <a:lnTo>
                  <a:pt x="95250" y="31750"/>
                </a:lnTo>
                <a:close/>
              </a:path>
            </a:pathLst>
          </a:custGeom>
          <a:solidFill>
            <a:srgbClr val="60A39A"/>
          </a:solidFill>
          <a:ln/>
        </p:spPr>
      </p:sp>
      <p:sp>
        <p:nvSpPr>
          <p:cNvPr id="19" name="Text 16"/>
          <p:cNvSpPr/>
          <p:nvPr/>
        </p:nvSpPr>
        <p:spPr>
          <a:xfrm>
            <a:off x="7112000" y="3742271"/>
            <a:ext cx="4940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Goto 实现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7112000" y="4097871"/>
            <a:ext cx="4914900" cy="520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被迫引入 </a:t>
            </a:r>
            <a:r>
              <a:rPr lang="en-US" sz="1400" dirty="0">
                <a:solidFill>
                  <a:srgbClr val="3C3542"/>
                </a:solidFill>
                <a:highlight>
                  <a:srgbClr val="D3B9D7">
                    <a:alpha val="5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全局状态变量 </a:t>
            </a: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，并在4处错误打印前</a:t>
            </a:r>
            <a:r>
              <a:rPr lang="en-US" sz="1400" dirty="0">
                <a:solidFill>
                  <a:srgbClr val="3C3542"/>
                </a:solidFill>
                <a:highlight>
                  <a:srgbClr val="D3B9D7">
                    <a:alpha val="5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嵌套switch </a:t>
            </a: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判断状态。代码重复严重，维护成本指数级上升。</a:t>
            </a:r>
            <a:endParaRPr lang="en-US" sz="1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3"/>
          <p:cNvSpPr/>
          <p:nvPr/>
        </p:nvSpPr>
        <p:spPr>
          <a:xfrm>
            <a:off x="4445" y="0"/>
            <a:ext cx="12187555" cy="687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85280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85280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13665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13665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42049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>
            <a:off x="142049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70434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70434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98818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5" name="Text 13"/>
          <p:cNvSpPr/>
          <p:nvPr/>
        </p:nvSpPr>
        <p:spPr>
          <a:xfrm>
            <a:off x="198818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227203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227203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11456035" y="38163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19" name="Text 17"/>
          <p:cNvSpPr/>
          <p:nvPr/>
        </p:nvSpPr>
        <p:spPr>
          <a:xfrm>
            <a:off x="11456035" y="381635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11456035" y="501650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1" name="Text 19"/>
          <p:cNvSpPr/>
          <p:nvPr/>
        </p:nvSpPr>
        <p:spPr>
          <a:xfrm>
            <a:off x="11456035" y="501650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11456035" y="62166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3" name="Text 21"/>
          <p:cNvSpPr/>
          <p:nvPr/>
        </p:nvSpPr>
        <p:spPr>
          <a:xfrm>
            <a:off x="11456035" y="621665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1727190" y="6306820"/>
            <a:ext cx="1008000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25" name="Shape 23"/>
          <p:cNvSpPr/>
          <p:nvPr/>
        </p:nvSpPr>
        <p:spPr>
          <a:xfrm>
            <a:off x="852805" y="6177280"/>
            <a:ext cx="259080" cy="2590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6" name="Text 24"/>
          <p:cNvSpPr/>
          <p:nvPr/>
        </p:nvSpPr>
        <p:spPr>
          <a:xfrm>
            <a:off x="852805" y="6177280"/>
            <a:ext cx="259080" cy="259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979805" y="6177280"/>
            <a:ext cx="259080" cy="2590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979805" y="6177280"/>
            <a:ext cx="259080" cy="259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7200" b="1" dirty="0" err="1">
                <a:latin typeface="MiSans" pitchFamily="34" charset="0"/>
                <a:ea typeface="MiSans" pitchFamily="34" charset="-122"/>
                <a:cs typeface="MiSans" pitchFamily="34" charset="-120"/>
              </a:rPr>
              <a:t>数据</a:t>
            </a:r>
            <a:r>
              <a:rPr lang="zh-CN" altLang="en-US" sz="72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分析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2515235" y="1350010"/>
            <a:ext cx="7161530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2"/>
          <p:cNvSpPr/>
          <p:nvPr/>
        </p:nvSpPr>
        <p:spPr>
          <a:xfrm>
            <a:off x="3472789" y="914400"/>
            <a:ext cx="5245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8F5C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五维指标雷达：goto全面劣化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837524" y="1549400"/>
            <a:ext cx="6870700" cy="8308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 err="1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汇总三次扩展后的核心数据，雷达图直观显示goto在复杂度与可维护性上的双重</a:t>
            </a:r>
            <a:r>
              <a:rPr lang="zh-CN" alt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劣势</a:t>
            </a: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pic>
        <p:nvPicPr>
          <p:cNvPr id="7" name="Image 1" descr="https://kimi-img.moonshot.cn/pub/slides/25-11-18-14:23:09-d4e11jam52t7v294a21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356776" y="2133600"/>
            <a:ext cx="5080000" cy="3810000"/>
          </a:xfrm>
          <a:prstGeom prst="roundRect">
            <a:avLst>
              <a:gd name="adj" fmla="val 0"/>
            </a:avLst>
          </a:prstGeom>
        </p:spPr>
      </p:pic>
      <p:sp>
        <p:nvSpPr>
          <p:cNvPr id="8" name="Shape 4"/>
          <p:cNvSpPr/>
          <p:nvPr/>
        </p:nvSpPr>
        <p:spPr>
          <a:xfrm>
            <a:off x="7868576" y="3776135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0" y="88900"/>
                </a:moveTo>
                <a:cubicBezTo>
                  <a:pt x="0" y="39835"/>
                  <a:pt x="39835" y="0"/>
                  <a:pt x="88900" y="0"/>
                </a:cubicBezTo>
                <a:cubicBezTo>
                  <a:pt x="137965" y="0"/>
                  <a:pt x="177800" y="39835"/>
                  <a:pt x="177800" y="88900"/>
                </a:cubicBezTo>
                <a:cubicBezTo>
                  <a:pt x="177800" y="137965"/>
                  <a:pt x="137965" y="177800"/>
                  <a:pt x="88900" y="177800"/>
                </a:cubicBezTo>
                <a:cubicBezTo>
                  <a:pt x="39835" y="177800"/>
                  <a:pt x="0" y="137965"/>
                  <a:pt x="0" y="88900"/>
                </a:cubicBezTo>
                <a:close/>
              </a:path>
            </a:pathLst>
          </a:custGeom>
          <a:solidFill>
            <a:srgbClr val="8F5C9A"/>
          </a:solidFill>
          <a:ln/>
        </p:spPr>
      </p:sp>
      <p:sp>
        <p:nvSpPr>
          <p:cNvPr id="9" name="Text 5"/>
          <p:cNvSpPr/>
          <p:nvPr/>
        </p:nvSpPr>
        <p:spPr>
          <a:xfrm>
            <a:off x="8173376" y="3733800"/>
            <a:ext cx="1752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结构化 (switch-case)</a:t>
            </a: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7868576" y="4131735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0" y="88900"/>
                </a:moveTo>
                <a:cubicBezTo>
                  <a:pt x="0" y="39835"/>
                  <a:pt x="39835" y="0"/>
                  <a:pt x="88900" y="0"/>
                </a:cubicBezTo>
                <a:cubicBezTo>
                  <a:pt x="137965" y="0"/>
                  <a:pt x="177800" y="39835"/>
                  <a:pt x="177800" y="88900"/>
                </a:cubicBezTo>
                <a:cubicBezTo>
                  <a:pt x="177800" y="137965"/>
                  <a:pt x="137965" y="177800"/>
                  <a:pt x="88900" y="177800"/>
                </a:cubicBezTo>
                <a:cubicBezTo>
                  <a:pt x="39835" y="177800"/>
                  <a:pt x="0" y="137965"/>
                  <a:pt x="0" y="88900"/>
                </a:cubicBezTo>
                <a:close/>
              </a:path>
            </a:pathLst>
          </a:custGeom>
          <a:solidFill>
            <a:srgbClr val="60A39A"/>
          </a:solidFill>
          <a:ln/>
        </p:spPr>
      </p:sp>
      <p:sp>
        <p:nvSpPr>
          <p:cNvPr id="11" name="Text 7"/>
          <p:cNvSpPr/>
          <p:nvPr/>
        </p:nvSpPr>
        <p:spPr>
          <a:xfrm>
            <a:off x="8173376" y="4089400"/>
            <a:ext cx="1752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非结构化 (goto)</a:t>
            </a:r>
            <a:endParaRPr lang="en-US" sz="16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 rot="5940000">
            <a:off x="367665" y="335915"/>
            <a:ext cx="558800" cy="5949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58750" y="2540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2099733" y="1930400"/>
            <a:ext cx="3898900" cy="3098800"/>
          </a:xfrm>
          <a:custGeom>
            <a:avLst/>
            <a:gdLst/>
            <a:ahLst/>
            <a:cxnLst/>
            <a:rect l="l" t="t" r="r" b="b"/>
            <a:pathLst>
              <a:path w="3898900" h="3098800">
                <a:moveTo>
                  <a:pt x="101610" y="0"/>
                </a:moveTo>
                <a:lnTo>
                  <a:pt x="3797290" y="0"/>
                </a:lnTo>
                <a:cubicBezTo>
                  <a:pt x="3853408" y="0"/>
                  <a:pt x="3898900" y="45492"/>
                  <a:pt x="3898900" y="101610"/>
                </a:cubicBezTo>
                <a:lnTo>
                  <a:pt x="3898900" y="2997190"/>
                </a:lnTo>
                <a:cubicBezTo>
                  <a:pt x="3898900" y="3053308"/>
                  <a:pt x="3853408" y="3098800"/>
                  <a:pt x="3797290" y="3098800"/>
                </a:cubicBezTo>
                <a:lnTo>
                  <a:pt x="101610" y="3098800"/>
                </a:lnTo>
                <a:cubicBezTo>
                  <a:pt x="45492" y="3098800"/>
                  <a:pt x="0" y="3053308"/>
                  <a:pt x="0" y="2997190"/>
                </a:cubicBezTo>
                <a:lnTo>
                  <a:pt x="0" y="101610"/>
                </a:lnTo>
                <a:cubicBezTo>
                  <a:pt x="0" y="45530"/>
                  <a:pt x="45530" y="0"/>
                  <a:pt x="101610" y="0"/>
                </a:cubicBezTo>
                <a:close/>
              </a:path>
            </a:pathLst>
          </a:custGeom>
          <a:solidFill>
            <a:srgbClr val="D3B9D7">
              <a:alpha val="30196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3412067" y="2133600"/>
            <a:ext cx="139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8F5C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结构化编程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264833" y="2692400"/>
            <a:ext cx="3568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本质复杂度 (EC)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2188633" y="2895600"/>
            <a:ext cx="37211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A95E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2264833" y="3556000"/>
            <a:ext cx="3568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修改方式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2245783" y="3759200"/>
            <a:ext cx="3606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局部、线性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2264833" y="4267200"/>
            <a:ext cx="3568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维护成本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2245783" y="4470400"/>
            <a:ext cx="3606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可预测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197600" y="1930400"/>
            <a:ext cx="3898900" cy="3098800"/>
          </a:xfrm>
          <a:custGeom>
            <a:avLst/>
            <a:gdLst/>
            <a:ahLst/>
            <a:cxnLst/>
            <a:rect l="l" t="t" r="r" b="b"/>
            <a:pathLst>
              <a:path w="3898900" h="3098800">
                <a:moveTo>
                  <a:pt x="101610" y="0"/>
                </a:moveTo>
                <a:lnTo>
                  <a:pt x="3797290" y="0"/>
                </a:lnTo>
                <a:cubicBezTo>
                  <a:pt x="3853408" y="0"/>
                  <a:pt x="3898900" y="45492"/>
                  <a:pt x="3898900" y="101610"/>
                </a:cubicBezTo>
                <a:lnTo>
                  <a:pt x="3898900" y="2997190"/>
                </a:lnTo>
                <a:cubicBezTo>
                  <a:pt x="3898900" y="3053308"/>
                  <a:pt x="3853408" y="3098800"/>
                  <a:pt x="3797290" y="3098800"/>
                </a:cubicBezTo>
                <a:lnTo>
                  <a:pt x="101610" y="3098800"/>
                </a:lnTo>
                <a:cubicBezTo>
                  <a:pt x="45492" y="3098800"/>
                  <a:pt x="0" y="3053308"/>
                  <a:pt x="0" y="2997190"/>
                </a:cubicBezTo>
                <a:lnTo>
                  <a:pt x="0" y="101610"/>
                </a:lnTo>
                <a:cubicBezTo>
                  <a:pt x="0" y="45530"/>
                  <a:pt x="45530" y="0"/>
                  <a:pt x="101610" y="0"/>
                </a:cubicBezTo>
                <a:close/>
              </a:path>
            </a:pathLst>
          </a:custGeom>
          <a:solidFill>
            <a:srgbClr val="D3B9D7">
              <a:alpha val="50196"/>
            </a:srgbClr>
          </a:solidFill>
          <a:ln/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5" name="Text 12"/>
          <p:cNvSpPr/>
          <p:nvPr/>
        </p:nvSpPr>
        <p:spPr>
          <a:xfrm>
            <a:off x="7558484" y="2133600"/>
            <a:ext cx="1295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Goto 语句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362700" y="2692400"/>
            <a:ext cx="3568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本质复杂度 (EC)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286500" y="2895600"/>
            <a:ext cx="37211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8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362700" y="3556000"/>
            <a:ext cx="3568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修改方式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343650" y="3759200"/>
            <a:ext cx="3606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全局、连锁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362700" y="4267200"/>
            <a:ext cx="3568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维护成本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6343650" y="4470400"/>
            <a:ext cx="3606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指数级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196850" y="6248400"/>
            <a:ext cx="11798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endParaRPr lang="en-US" sz="16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493D2B-D1D7-BB3F-9E09-B6F3DF184A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3">
            <a:extLst>
              <a:ext uri="{FF2B5EF4-FFF2-40B4-BE49-F238E27FC236}">
                <a16:creationId xmlns:a16="http://schemas.microsoft.com/office/drawing/2014/main" id="{4E20080D-5B01-658B-6675-4D9FDC7DB5EC}"/>
              </a:ext>
            </a:extLst>
          </p:cNvPr>
          <p:cNvSpPr/>
          <p:nvPr/>
        </p:nvSpPr>
        <p:spPr>
          <a:xfrm>
            <a:off x="4445" y="0"/>
            <a:ext cx="12187555" cy="687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6" name="Shape 4">
            <a:extLst>
              <a:ext uri="{FF2B5EF4-FFF2-40B4-BE49-F238E27FC236}">
                <a16:creationId xmlns:a16="http://schemas.microsoft.com/office/drawing/2014/main" id="{6F453592-6E4B-32EA-A8BC-A4EC0CF485E9}"/>
              </a:ext>
            </a:extLst>
          </p:cNvPr>
          <p:cNvSpPr/>
          <p:nvPr/>
        </p:nvSpPr>
        <p:spPr>
          <a:xfrm>
            <a:off x="85280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CA7B1D9D-76E7-EB56-0B70-D867EDC1B452}"/>
              </a:ext>
            </a:extLst>
          </p:cNvPr>
          <p:cNvSpPr/>
          <p:nvPr/>
        </p:nvSpPr>
        <p:spPr>
          <a:xfrm>
            <a:off x="85280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8" name="Shape 6">
            <a:extLst>
              <a:ext uri="{FF2B5EF4-FFF2-40B4-BE49-F238E27FC236}">
                <a16:creationId xmlns:a16="http://schemas.microsoft.com/office/drawing/2014/main" id="{69C2CCD5-ACB0-B6C1-6024-BECBF5E84C88}"/>
              </a:ext>
            </a:extLst>
          </p:cNvPr>
          <p:cNvSpPr/>
          <p:nvPr/>
        </p:nvSpPr>
        <p:spPr>
          <a:xfrm>
            <a:off x="113665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1B1C575E-BDC6-0090-1107-6B8D48CB2B6C}"/>
              </a:ext>
            </a:extLst>
          </p:cNvPr>
          <p:cNvSpPr/>
          <p:nvPr/>
        </p:nvSpPr>
        <p:spPr>
          <a:xfrm>
            <a:off x="113665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10" name="Shape 8">
            <a:extLst>
              <a:ext uri="{FF2B5EF4-FFF2-40B4-BE49-F238E27FC236}">
                <a16:creationId xmlns:a16="http://schemas.microsoft.com/office/drawing/2014/main" id="{B182C055-DC6D-BE53-C9BF-CA080E85DA23}"/>
              </a:ext>
            </a:extLst>
          </p:cNvPr>
          <p:cNvSpPr/>
          <p:nvPr/>
        </p:nvSpPr>
        <p:spPr>
          <a:xfrm>
            <a:off x="142049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E6253208-F320-0484-0E4C-EF82534BDAD1}"/>
              </a:ext>
            </a:extLst>
          </p:cNvPr>
          <p:cNvSpPr/>
          <p:nvPr/>
        </p:nvSpPr>
        <p:spPr>
          <a:xfrm>
            <a:off x="142049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12" name="Shape 10">
            <a:extLst>
              <a:ext uri="{FF2B5EF4-FFF2-40B4-BE49-F238E27FC236}">
                <a16:creationId xmlns:a16="http://schemas.microsoft.com/office/drawing/2014/main" id="{BDBD8FB9-14AE-8A61-83B5-07B9A4214508}"/>
              </a:ext>
            </a:extLst>
          </p:cNvPr>
          <p:cNvSpPr/>
          <p:nvPr/>
        </p:nvSpPr>
        <p:spPr>
          <a:xfrm>
            <a:off x="170434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121CBA97-4066-9BB4-8310-18F7C2053E1F}"/>
              </a:ext>
            </a:extLst>
          </p:cNvPr>
          <p:cNvSpPr/>
          <p:nvPr/>
        </p:nvSpPr>
        <p:spPr>
          <a:xfrm>
            <a:off x="170434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14" name="Shape 12">
            <a:extLst>
              <a:ext uri="{FF2B5EF4-FFF2-40B4-BE49-F238E27FC236}">
                <a16:creationId xmlns:a16="http://schemas.microsoft.com/office/drawing/2014/main" id="{DB153348-F283-87B6-2C0D-DD4E80A10B91}"/>
              </a:ext>
            </a:extLst>
          </p:cNvPr>
          <p:cNvSpPr/>
          <p:nvPr/>
        </p:nvSpPr>
        <p:spPr>
          <a:xfrm>
            <a:off x="198818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5" name="Text 13">
            <a:extLst>
              <a:ext uri="{FF2B5EF4-FFF2-40B4-BE49-F238E27FC236}">
                <a16:creationId xmlns:a16="http://schemas.microsoft.com/office/drawing/2014/main" id="{4420DCD1-4800-D6DC-06D9-D4C88075E3D1}"/>
              </a:ext>
            </a:extLst>
          </p:cNvPr>
          <p:cNvSpPr/>
          <p:nvPr/>
        </p:nvSpPr>
        <p:spPr>
          <a:xfrm>
            <a:off x="198818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16" name="Shape 14">
            <a:extLst>
              <a:ext uri="{FF2B5EF4-FFF2-40B4-BE49-F238E27FC236}">
                <a16:creationId xmlns:a16="http://schemas.microsoft.com/office/drawing/2014/main" id="{2CF35AF3-8316-4C93-B3D5-2DE189D299B1}"/>
              </a:ext>
            </a:extLst>
          </p:cNvPr>
          <p:cNvSpPr/>
          <p:nvPr/>
        </p:nvSpPr>
        <p:spPr>
          <a:xfrm>
            <a:off x="227203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5CD48EDD-B40E-A7AB-FFA2-FF8195735EE5}"/>
              </a:ext>
            </a:extLst>
          </p:cNvPr>
          <p:cNvSpPr/>
          <p:nvPr/>
        </p:nvSpPr>
        <p:spPr>
          <a:xfrm>
            <a:off x="227203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18" name="Shape 16">
            <a:extLst>
              <a:ext uri="{FF2B5EF4-FFF2-40B4-BE49-F238E27FC236}">
                <a16:creationId xmlns:a16="http://schemas.microsoft.com/office/drawing/2014/main" id="{056C7250-E823-1B0E-88AD-D18A10A41E1F}"/>
              </a:ext>
            </a:extLst>
          </p:cNvPr>
          <p:cNvSpPr/>
          <p:nvPr/>
        </p:nvSpPr>
        <p:spPr>
          <a:xfrm>
            <a:off x="11456035" y="38163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85B7E29D-3E89-0DAD-CA57-09CEA6CA218D}"/>
              </a:ext>
            </a:extLst>
          </p:cNvPr>
          <p:cNvSpPr/>
          <p:nvPr/>
        </p:nvSpPr>
        <p:spPr>
          <a:xfrm>
            <a:off x="11456035" y="381635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20" name="Shape 18">
            <a:extLst>
              <a:ext uri="{FF2B5EF4-FFF2-40B4-BE49-F238E27FC236}">
                <a16:creationId xmlns:a16="http://schemas.microsoft.com/office/drawing/2014/main" id="{193341DA-782B-13CF-31B6-06EFA8409DD8}"/>
              </a:ext>
            </a:extLst>
          </p:cNvPr>
          <p:cNvSpPr/>
          <p:nvPr/>
        </p:nvSpPr>
        <p:spPr>
          <a:xfrm>
            <a:off x="11456035" y="501650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1" name="Text 19">
            <a:extLst>
              <a:ext uri="{FF2B5EF4-FFF2-40B4-BE49-F238E27FC236}">
                <a16:creationId xmlns:a16="http://schemas.microsoft.com/office/drawing/2014/main" id="{D5044040-FE74-D501-EB75-A720836A429B}"/>
              </a:ext>
            </a:extLst>
          </p:cNvPr>
          <p:cNvSpPr/>
          <p:nvPr/>
        </p:nvSpPr>
        <p:spPr>
          <a:xfrm>
            <a:off x="11456035" y="501650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22" name="Shape 20">
            <a:extLst>
              <a:ext uri="{FF2B5EF4-FFF2-40B4-BE49-F238E27FC236}">
                <a16:creationId xmlns:a16="http://schemas.microsoft.com/office/drawing/2014/main" id="{35CB13A9-6BA9-7FC6-499E-06D0B33344A6}"/>
              </a:ext>
            </a:extLst>
          </p:cNvPr>
          <p:cNvSpPr/>
          <p:nvPr/>
        </p:nvSpPr>
        <p:spPr>
          <a:xfrm>
            <a:off x="11456035" y="62166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3" name="Text 21">
            <a:extLst>
              <a:ext uri="{FF2B5EF4-FFF2-40B4-BE49-F238E27FC236}">
                <a16:creationId xmlns:a16="http://schemas.microsoft.com/office/drawing/2014/main" id="{631FB14F-62B1-11BD-04C9-566A723EA706}"/>
              </a:ext>
            </a:extLst>
          </p:cNvPr>
          <p:cNvSpPr/>
          <p:nvPr/>
        </p:nvSpPr>
        <p:spPr>
          <a:xfrm>
            <a:off x="11456035" y="621665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24" name="Shape 22">
            <a:extLst>
              <a:ext uri="{FF2B5EF4-FFF2-40B4-BE49-F238E27FC236}">
                <a16:creationId xmlns:a16="http://schemas.microsoft.com/office/drawing/2014/main" id="{1A485D6A-A978-32AC-366B-F3E5F34E4111}"/>
              </a:ext>
            </a:extLst>
          </p:cNvPr>
          <p:cNvSpPr/>
          <p:nvPr/>
        </p:nvSpPr>
        <p:spPr>
          <a:xfrm>
            <a:off x="1727190" y="6306820"/>
            <a:ext cx="1008000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25" name="Shape 23">
            <a:extLst>
              <a:ext uri="{FF2B5EF4-FFF2-40B4-BE49-F238E27FC236}">
                <a16:creationId xmlns:a16="http://schemas.microsoft.com/office/drawing/2014/main" id="{239B77D2-66B7-4E64-FD9B-2D9EC057970C}"/>
              </a:ext>
            </a:extLst>
          </p:cNvPr>
          <p:cNvSpPr/>
          <p:nvPr/>
        </p:nvSpPr>
        <p:spPr>
          <a:xfrm>
            <a:off x="852805" y="6177280"/>
            <a:ext cx="259080" cy="2590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6" name="Text 24">
            <a:extLst>
              <a:ext uri="{FF2B5EF4-FFF2-40B4-BE49-F238E27FC236}">
                <a16:creationId xmlns:a16="http://schemas.microsoft.com/office/drawing/2014/main" id="{2C8DE437-B023-B64B-2A47-710B8D6BB3E0}"/>
              </a:ext>
            </a:extLst>
          </p:cNvPr>
          <p:cNvSpPr/>
          <p:nvPr/>
        </p:nvSpPr>
        <p:spPr>
          <a:xfrm>
            <a:off x="852805" y="6177280"/>
            <a:ext cx="259080" cy="259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27" name="Shape 25">
            <a:extLst>
              <a:ext uri="{FF2B5EF4-FFF2-40B4-BE49-F238E27FC236}">
                <a16:creationId xmlns:a16="http://schemas.microsoft.com/office/drawing/2014/main" id="{9E66EF4D-393B-7E1E-349A-2DA6433D6BFA}"/>
              </a:ext>
            </a:extLst>
          </p:cNvPr>
          <p:cNvSpPr/>
          <p:nvPr/>
        </p:nvSpPr>
        <p:spPr>
          <a:xfrm>
            <a:off x="979805" y="6177280"/>
            <a:ext cx="259080" cy="2590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28" name="Text 26">
            <a:extLst>
              <a:ext uri="{FF2B5EF4-FFF2-40B4-BE49-F238E27FC236}">
                <a16:creationId xmlns:a16="http://schemas.microsoft.com/office/drawing/2014/main" id="{F938ACB3-FBAE-355B-EB51-38F5403EACB7}"/>
              </a:ext>
            </a:extLst>
          </p:cNvPr>
          <p:cNvSpPr/>
          <p:nvPr/>
        </p:nvSpPr>
        <p:spPr>
          <a:xfrm>
            <a:off x="979805" y="6177280"/>
            <a:ext cx="259080" cy="259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29" name="Shape 27">
            <a:extLst>
              <a:ext uri="{FF2B5EF4-FFF2-40B4-BE49-F238E27FC236}">
                <a16:creationId xmlns:a16="http://schemas.microsoft.com/office/drawing/2014/main" id="{348AD7A5-D6AD-69C0-E907-7AC8148AC9A8}"/>
              </a:ext>
            </a:extLst>
          </p:cNvPr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0" name="Text 28">
            <a:extLst>
              <a:ext uri="{FF2B5EF4-FFF2-40B4-BE49-F238E27FC236}">
                <a16:creationId xmlns:a16="http://schemas.microsoft.com/office/drawing/2014/main" id="{55745030-A192-E790-28BC-0FD2A8CA7465}"/>
              </a:ext>
            </a:extLst>
          </p:cNvPr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7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itchFamily="34" charset="0"/>
                <a:ea typeface="MiSans" pitchFamily="34" charset="-122"/>
                <a:cs typeface="+mn-cs"/>
              </a:rPr>
              <a:t>总结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31" name="Text 29">
            <a:extLst>
              <a:ext uri="{FF2B5EF4-FFF2-40B4-BE49-F238E27FC236}">
                <a16:creationId xmlns:a16="http://schemas.microsoft.com/office/drawing/2014/main" id="{46C68918-25A4-EE25-DA80-FBD6DD517858}"/>
              </a:ext>
            </a:extLst>
          </p:cNvPr>
          <p:cNvSpPr/>
          <p:nvPr/>
        </p:nvSpPr>
        <p:spPr>
          <a:xfrm>
            <a:off x="2515235" y="1350010"/>
            <a:ext cx="7161530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8387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4032A7-DCDF-8321-4F6C-DB26005EC4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>
            <a:extLst>
              <a:ext uri="{FF2B5EF4-FFF2-40B4-BE49-F238E27FC236}">
                <a16:creationId xmlns:a16="http://schemas.microsoft.com/office/drawing/2014/main" id="{85E95034-6F71-20F1-8E22-6DC72BB393FC}"/>
              </a:ext>
            </a:extLst>
          </p:cNvPr>
          <p:cNvSpPr/>
          <p:nvPr/>
        </p:nvSpPr>
        <p:spPr>
          <a:xfrm rot="5940000">
            <a:off x="367665" y="335915"/>
            <a:ext cx="558800" cy="5949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5E4A2676-00ED-47E9-6EAC-A72BF93E110C}"/>
              </a:ext>
            </a:extLst>
          </p:cNvPr>
          <p:cNvSpPr/>
          <p:nvPr/>
        </p:nvSpPr>
        <p:spPr>
          <a:xfrm>
            <a:off x="4445" y="0"/>
            <a:ext cx="12187555" cy="687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6" name="Shape 4">
            <a:extLst>
              <a:ext uri="{FF2B5EF4-FFF2-40B4-BE49-F238E27FC236}">
                <a16:creationId xmlns:a16="http://schemas.microsoft.com/office/drawing/2014/main" id="{BA7ADBC3-6322-4186-BAB9-114D830AB6EF}"/>
              </a:ext>
            </a:extLst>
          </p:cNvPr>
          <p:cNvSpPr/>
          <p:nvPr/>
        </p:nvSpPr>
        <p:spPr>
          <a:xfrm>
            <a:off x="85280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A1AA8953-62B6-0923-BD20-DCCFA3C844E4}"/>
              </a:ext>
            </a:extLst>
          </p:cNvPr>
          <p:cNvSpPr/>
          <p:nvPr/>
        </p:nvSpPr>
        <p:spPr>
          <a:xfrm>
            <a:off x="85280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8" name="Shape 6">
            <a:extLst>
              <a:ext uri="{FF2B5EF4-FFF2-40B4-BE49-F238E27FC236}">
                <a16:creationId xmlns:a16="http://schemas.microsoft.com/office/drawing/2014/main" id="{30CCB63F-39FE-42BA-D150-4D887D8FB441}"/>
              </a:ext>
            </a:extLst>
          </p:cNvPr>
          <p:cNvSpPr/>
          <p:nvPr/>
        </p:nvSpPr>
        <p:spPr>
          <a:xfrm>
            <a:off x="113665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D41EA94F-FEF5-0A71-42BD-3D0548A8CDB6}"/>
              </a:ext>
            </a:extLst>
          </p:cNvPr>
          <p:cNvSpPr/>
          <p:nvPr/>
        </p:nvSpPr>
        <p:spPr>
          <a:xfrm>
            <a:off x="113665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10" name="Shape 8">
            <a:extLst>
              <a:ext uri="{FF2B5EF4-FFF2-40B4-BE49-F238E27FC236}">
                <a16:creationId xmlns:a16="http://schemas.microsoft.com/office/drawing/2014/main" id="{D1A55EB3-299B-472C-7A9A-C9D000A52817}"/>
              </a:ext>
            </a:extLst>
          </p:cNvPr>
          <p:cNvSpPr/>
          <p:nvPr/>
        </p:nvSpPr>
        <p:spPr>
          <a:xfrm>
            <a:off x="142049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396304FD-6753-7BF9-13AF-0E0D1168CE5C}"/>
              </a:ext>
            </a:extLst>
          </p:cNvPr>
          <p:cNvSpPr/>
          <p:nvPr/>
        </p:nvSpPr>
        <p:spPr>
          <a:xfrm>
            <a:off x="142049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12" name="Shape 10">
            <a:extLst>
              <a:ext uri="{FF2B5EF4-FFF2-40B4-BE49-F238E27FC236}">
                <a16:creationId xmlns:a16="http://schemas.microsoft.com/office/drawing/2014/main" id="{ED0C9FC3-97DC-9EB6-6C8D-227128DFC7CE}"/>
              </a:ext>
            </a:extLst>
          </p:cNvPr>
          <p:cNvSpPr/>
          <p:nvPr/>
        </p:nvSpPr>
        <p:spPr>
          <a:xfrm>
            <a:off x="170434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BB64F2EF-DD4E-4670-229D-67FB54E10F71}"/>
              </a:ext>
            </a:extLst>
          </p:cNvPr>
          <p:cNvSpPr/>
          <p:nvPr/>
        </p:nvSpPr>
        <p:spPr>
          <a:xfrm>
            <a:off x="170434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14" name="Shape 12">
            <a:extLst>
              <a:ext uri="{FF2B5EF4-FFF2-40B4-BE49-F238E27FC236}">
                <a16:creationId xmlns:a16="http://schemas.microsoft.com/office/drawing/2014/main" id="{E6412EB3-A43D-C7A4-E5C6-A949E010023B}"/>
              </a:ext>
            </a:extLst>
          </p:cNvPr>
          <p:cNvSpPr/>
          <p:nvPr/>
        </p:nvSpPr>
        <p:spPr>
          <a:xfrm>
            <a:off x="198818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5" name="Text 13">
            <a:extLst>
              <a:ext uri="{FF2B5EF4-FFF2-40B4-BE49-F238E27FC236}">
                <a16:creationId xmlns:a16="http://schemas.microsoft.com/office/drawing/2014/main" id="{D414EAF3-BB94-1644-8B19-9B85F1631D79}"/>
              </a:ext>
            </a:extLst>
          </p:cNvPr>
          <p:cNvSpPr/>
          <p:nvPr/>
        </p:nvSpPr>
        <p:spPr>
          <a:xfrm>
            <a:off x="198818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16" name="Shape 14">
            <a:extLst>
              <a:ext uri="{FF2B5EF4-FFF2-40B4-BE49-F238E27FC236}">
                <a16:creationId xmlns:a16="http://schemas.microsoft.com/office/drawing/2014/main" id="{B760ED06-AD22-72A9-5577-4DC04055C4E8}"/>
              </a:ext>
            </a:extLst>
          </p:cNvPr>
          <p:cNvSpPr/>
          <p:nvPr/>
        </p:nvSpPr>
        <p:spPr>
          <a:xfrm>
            <a:off x="227203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D157FB5E-8071-DD61-A69D-D86E85CC5648}"/>
              </a:ext>
            </a:extLst>
          </p:cNvPr>
          <p:cNvSpPr/>
          <p:nvPr/>
        </p:nvSpPr>
        <p:spPr>
          <a:xfrm>
            <a:off x="227203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18" name="Shape 16">
            <a:extLst>
              <a:ext uri="{FF2B5EF4-FFF2-40B4-BE49-F238E27FC236}">
                <a16:creationId xmlns:a16="http://schemas.microsoft.com/office/drawing/2014/main" id="{E9F68008-F489-DD34-CDCB-4995E16F9F55}"/>
              </a:ext>
            </a:extLst>
          </p:cNvPr>
          <p:cNvSpPr/>
          <p:nvPr/>
        </p:nvSpPr>
        <p:spPr>
          <a:xfrm>
            <a:off x="11456035" y="38163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B07494FC-5F4D-385B-003A-077B49262E4A}"/>
              </a:ext>
            </a:extLst>
          </p:cNvPr>
          <p:cNvSpPr/>
          <p:nvPr/>
        </p:nvSpPr>
        <p:spPr>
          <a:xfrm>
            <a:off x="11456035" y="381635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20" name="Shape 18">
            <a:extLst>
              <a:ext uri="{FF2B5EF4-FFF2-40B4-BE49-F238E27FC236}">
                <a16:creationId xmlns:a16="http://schemas.microsoft.com/office/drawing/2014/main" id="{06036B92-B24C-7B22-1CE4-E28843E608E9}"/>
              </a:ext>
            </a:extLst>
          </p:cNvPr>
          <p:cNvSpPr/>
          <p:nvPr/>
        </p:nvSpPr>
        <p:spPr>
          <a:xfrm>
            <a:off x="11456035" y="501650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1" name="Text 19">
            <a:extLst>
              <a:ext uri="{FF2B5EF4-FFF2-40B4-BE49-F238E27FC236}">
                <a16:creationId xmlns:a16="http://schemas.microsoft.com/office/drawing/2014/main" id="{9B2449B6-240F-744B-0AD8-2A533BE5477C}"/>
              </a:ext>
            </a:extLst>
          </p:cNvPr>
          <p:cNvSpPr/>
          <p:nvPr/>
        </p:nvSpPr>
        <p:spPr>
          <a:xfrm>
            <a:off x="11456035" y="501650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22" name="Shape 20">
            <a:extLst>
              <a:ext uri="{FF2B5EF4-FFF2-40B4-BE49-F238E27FC236}">
                <a16:creationId xmlns:a16="http://schemas.microsoft.com/office/drawing/2014/main" id="{CDDD8AC1-7943-8F74-FD04-BD10F51B0656}"/>
              </a:ext>
            </a:extLst>
          </p:cNvPr>
          <p:cNvSpPr/>
          <p:nvPr/>
        </p:nvSpPr>
        <p:spPr>
          <a:xfrm>
            <a:off x="11456035" y="62166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3" name="Text 21">
            <a:extLst>
              <a:ext uri="{FF2B5EF4-FFF2-40B4-BE49-F238E27FC236}">
                <a16:creationId xmlns:a16="http://schemas.microsoft.com/office/drawing/2014/main" id="{E68CAD1C-FE33-7E3D-192D-949D717DF65A}"/>
              </a:ext>
            </a:extLst>
          </p:cNvPr>
          <p:cNvSpPr/>
          <p:nvPr/>
        </p:nvSpPr>
        <p:spPr>
          <a:xfrm>
            <a:off x="11456035" y="621665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24" name="Shape 22">
            <a:extLst>
              <a:ext uri="{FF2B5EF4-FFF2-40B4-BE49-F238E27FC236}">
                <a16:creationId xmlns:a16="http://schemas.microsoft.com/office/drawing/2014/main" id="{A570ADD8-5E95-2A56-8AF4-A028FA3AFFE6}"/>
              </a:ext>
            </a:extLst>
          </p:cNvPr>
          <p:cNvSpPr/>
          <p:nvPr/>
        </p:nvSpPr>
        <p:spPr>
          <a:xfrm>
            <a:off x="1727190" y="6306820"/>
            <a:ext cx="1008000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25" name="Shape 23">
            <a:extLst>
              <a:ext uri="{FF2B5EF4-FFF2-40B4-BE49-F238E27FC236}">
                <a16:creationId xmlns:a16="http://schemas.microsoft.com/office/drawing/2014/main" id="{64472878-A8E9-CE9A-0B99-CE206F3E4716}"/>
              </a:ext>
            </a:extLst>
          </p:cNvPr>
          <p:cNvSpPr/>
          <p:nvPr/>
        </p:nvSpPr>
        <p:spPr>
          <a:xfrm>
            <a:off x="852805" y="6177280"/>
            <a:ext cx="259080" cy="2590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6" name="Text 24">
            <a:extLst>
              <a:ext uri="{FF2B5EF4-FFF2-40B4-BE49-F238E27FC236}">
                <a16:creationId xmlns:a16="http://schemas.microsoft.com/office/drawing/2014/main" id="{DDB1F8F2-AE86-3D87-1792-2B1DF6DD2D75}"/>
              </a:ext>
            </a:extLst>
          </p:cNvPr>
          <p:cNvSpPr/>
          <p:nvPr/>
        </p:nvSpPr>
        <p:spPr>
          <a:xfrm>
            <a:off x="852805" y="6177280"/>
            <a:ext cx="259080" cy="259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27" name="Shape 25">
            <a:extLst>
              <a:ext uri="{FF2B5EF4-FFF2-40B4-BE49-F238E27FC236}">
                <a16:creationId xmlns:a16="http://schemas.microsoft.com/office/drawing/2014/main" id="{777447D9-5C38-A052-AF4E-F5C4C14AFA98}"/>
              </a:ext>
            </a:extLst>
          </p:cNvPr>
          <p:cNvSpPr/>
          <p:nvPr/>
        </p:nvSpPr>
        <p:spPr>
          <a:xfrm>
            <a:off x="979805" y="6177280"/>
            <a:ext cx="259080" cy="2590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28" name="Text 26">
            <a:extLst>
              <a:ext uri="{FF2B5EF4-FFF2-40B4-BE49-F238E27FC236}">
                <a16:creationId xmlns:a16="http://schemas.microsoft.com/office/drawing/2014/main" id="{B06E0261-436F-002A-B92B-EFAE5FCA92C6}"/>
              </a:ext>
            </a:extLst>
          </p:cNvPr>
          <p:cNvSpPr/>
          <p:nvPr/>
        </p:nvSpPr>
        <p:spPr>
          <a:xfrm>
            <a:off x="979805" y="6177280"/>
            <a:ext cx="259080" cy="259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29" name="Shape 27">
            <a:extLst>
              <a:ext uri="{FF2B5EF4-FFF2-40B4-BE49-F238E27FC236}">
                <a16:creationId xmlns:a16="http://schemas.microsoft.com/office/drawing/2014/main" id="{1A049A9C-1B04-F500-417B-80E0E58B461C}"/>
              </a:ext>
            </a:extLst>
          </p:cNvPr>
          <p:cNvSpPr/>
          <p:nvPr/>
        </p:nvSpPr>
        <p:spPr>
          <a:xfrm>
            <a:off x="4419898" y="3441999"/>
            <a:ext cx="8464550" cy="230695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0" name="Text 28">
            <a:extLst>
              <a:ext uri="{FF2B5EF4-FFF2-40B4-BE49-F238E27FC236}">
                <a16:creationId xmlns:a16="http://schemas.microsoft.com/office/drawing/2014/main" id="{AD186229-D09B-1AA4-B0D8-B64B81441EDE}"/>
              </a:ext>
            </a:extLst>
          </p:cNvPr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31" name="Text 29">
            <a:extLst>
              <a:ext uri="{FF2B5EF4-FFF2-40B4-BE49-F238E27FC236}">
                <a16:creationId xmlns:a16="http://schemas.microsoft.com/office/drawing/2014/main" id="{6C7F3F67-D30D-FD0A-A200-99F751C1E7D5}"/>
              </a:ext>
            </a:extLst>
          </p:cNvPr>
          <p:cNvSpPr/>
          <p:nvPr/>
        </p:nvSpPr>
        <p:spPr>
          <a:xfrm>
            <a:off x="647064" y="196385"/>
            <a:ext cx="7287963" cy="94295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B0FA5E58-19D8-EF79-89B1-AB7B129CBFCB}"/>
              </a:ext>
            </a:extLst>
          </p:cNvPr>
          <p:cNvSpPr txBox="1"/>
          <p:nvPr/>
        </p:nvSpPr>
        <p:spPr>
          <a:xfrm>
            <a:off x="384809" y="236973"/>
            <a:ext cx="113060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b="1" dirty="0">
                <a:solidFill>
                  <a:prstClr val="black"/>
                </a:solidFill>
                <a:latin typeface="等线" panose="02110004020202020204"/>
                <a:ea typeface="等线" panose="02010600030101010101" pitchFamily="2" charset="-122"/>
              </a:rPr>
              <a:t>研究背景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110004020202020204"/>
                <a:ea typeface="等线" panose="02010600030101010101" pitchFamily="2" charset="-122"/>
                <a:cs typeface="+mn-cs"/>
              </a:rPr>
              <a:t>：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5A2FB816-4EFD-3016-28C1-7BD64221C527}"/>
              </a:ext>
            </a:extLst>
          </p:cNvPr>
          <p:cNvSpPr txBox="1"/>
          <p:nvPr/>
        </p:nvSpPr>
        <p:spPr>
          <a:xfrm>
            <a:off x="612774" y="5815151"/>
            <a:ext cx="30693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110004020202020204"/>
                <a:ea typeface="等线" panose="02010600030101010101" pitchFamily="2" charset="-122"/>
                <a:cs typeface="+mn-cs"/>
              </a:rPr>
              <a:t>疑惑：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C606F27-889A-3CCD-009B-0CE02617ADEF}"/>
              </a:ext>
            </a:extLst>
          </p:cNvPr>
          <p:cNvSpPr txBox="1"/>
          <p:nvPr/>
        </p:nvSpPr>
        <p:spPr>
          <a:xfrm>
            <a:off x="3370486" y="5550834"/>
            <a:ext cx="6344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110004020202020204"/>
                <a:ea typeface="等线" panose="02010600030101010101" pitchFamily="2" charset="-122"/>
                <a:cs typeface="+mn-cs"/>
              </a:rPr>
              <a:t>1.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110004020202020204"/>
                <a:ea typeface="等线" panose="02010600030101010101" pitchFamily="2" charset="-122"/>
                <a:cs typeface="+mn-cs"/>
              </a:rPr>
              <a:t>“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110004020202020204"/>
                <a:ea typeface="等线" panose="02010600030101010101" pitchFamily="2" charset="-122"/>
                <a:cs typeface="+mn-cs"/>
              </a:rPr>
              <a:t>goto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110004020202020204"/>
                <a:ea typeface="等线" panose="02010600030101010101" pitchFamily="2" charset="-122"/>
                <a:cs typeface="+mn-cs"/>
              </a:rPr>
              <a:t>”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110004020202020204"/>
                <a:ea typeface="等线" panose="02010600030101010101" pitchFamily="2" charset="-122"/>
                <a:cs typeface="+mn-cs"/>
              </a:rPr>
              <a:t>语句为何被严格限制？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110004020202020204"/>
                <a:ea typeface="等线" panose="02010600030101010101" pitchFamily="2" charset="-122"/>
                <a:cs typeface="+mn-cs"/>
              </a:rPr>
              <a:t>2.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110004020202020204"/>
                <a:ea typeface="等线" panose="02010600030101010101" pitchFamily="2" charset="-122"/>
                <a:cs typeface="+mn-cs"/>
              </a:rPr>
              <a:t>如何具象地理解其危害？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A795C5C-D680-54A4-106C-0D96D604CA72}"/>
              </a:ext>
            </a:extLst>
          </p:cNvPr>
          <p:cNvSpPr txBox="1"/>
          <p:nvPr/>
        </p:nvSpPr>
        <p:spPr>
          <a:xfrm>
            <a:off x="1109345" y="1313417"/>
            <a:ext cx="1017368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/>
              <a:t>goto</a:t>
            </a:r>
            <a:r>
              <a:rPr lang="en-US" altLang="zh-CN" dirty="0"/>
              <a:t> </a:t>
            </a:r>
            <a:r>
              <a:rPr lang="zh-CN" altLang="en-US" dirty="0"/>
              <a:t>语句曾因其强大的跳转能力而备受青睐。然而随着 </a:t>
            </a:r>
            <a:r>
              <a:rPr lang="en-US" altLang="zh-CN" dirty="0"/>
              <a:t>E. W. Dijkstra </a:t>
            </a:r>
            <a:r>
              <a:rPr lang="zh-CN" altLang="en-US" dirty="0"/>
              <a:t>的著名文章</a:t>
            </a:r>
            <a:r>
              <a:rPr lang="en-US" altLang="zh-CN" dirty="0"/>
              <a:t>《Go To Statement Considered Harmful 》</a:t>
            </a:r>
            <a:r>
              <a:rPr lang="zh-CN" altLang="en-US" dirty="0"/>
              <a:t>的发表，它成为 了结构化编程运动的主要批判对象，并在现代编程实践中被严格限制。 </a:t>
            </a:r>
            <a:endParaRPr lang="en-US" altLang="zh-CN" dirty="0"/>
          </a:p>
          <a:p>
            <a:r>
              <a:rPr lang="en-US" altLang="zh-CN" dirty="0"/>
              <a:t>Dijkstra</a:t>
            </a:r>
            <a:r>
              <a:rPr lang="zh-CN" altLang="en-US" dirty="0"/>
              <a:t>的核心论点是，无限制的</a:t>
            </a:r>
            <a:r>
              <a:rPr lang="en-US" altLang="zh-CN" dirty="0" err="1"/>
              <a:t>goto</a:t>
            </a:r>
            <a:r>
              <a:rPr lang="zh-CN" altLang="en-US" dirty="0"/>
              <a:t>语句会破坏程序逻辑的清晰性和可预测性，导致所谓的“面条代 码”</a:t>
            </a:r>
            <a:r>
              <a:rPr lang="en-US" altLang="zh-CN" dirty="0"/>
              <a:t>(spaghetti code)</a:t>
            </a:r>
            <a:r>
              <a:rPr lang="zh-CN" altLang="en-US" dirty="0"/>
              <a:t>，使得代码难以阅读、理解和维护 。</a:t>
            </a:r>
          </a:p>
          <a:p>
            <a:r>
              <a:rPr lang="zh-CN" altLang="en-US" dirty="0"/>
              <a:t>这一思想并非否定</a:t>
            </a:r>
            <a:r>
              <a:rPr lang="en-US" altLang="zh-CN" dirty="0" err="1"/>
              <a:t>goto</a:t>
            </a:r>
            <a:r>
              <a:rPr lang="zh-CN" altLang="en-US" dirty="0"/>
              <a:t>在所有 场景下的价值，而是强调应将控制流限制在三种基本结构</a:t>
            </a:r>
            <a:r>
              <a:rPr lang="en-US" altLang="zh-CN" dirty="0"/>
              <a:t>——</a:t>
            </a:r>
            <a:r>
              <a:rPr lang="zh-CN" altLang="en-US" dirty="0"/>
              <a:t>顺序、选择（</a:t>
            </a:r>
            <a:r>
              <a:rPr lang="en-US" altLang="zh-CN" dirty="0"/>
              <a:t>if/else</a:t>
            </a:r>
            <a:r>
              <a:rPr lang="zh-CN" altLang="en-US" dirty="0"/>
              <a:t>）和迭代（</a:t>
            </a:r>
            <a:r>
              <a:rPr lang="en-US" altLang="zh-CN" dirty="0"/>
              <a:t>while/for</a:t>
            </a:r>
            <a:r>
              <a:rPr lang="zh-CN" altLang="en-US" dirty="0"/>
              <a:t>）之内。因为</a:t>
            </a:r>
            <a:r>
              <a:rPr lang="en-US" altLang="zh-CN" dirty="0"/>
              <a:t>Böhm-</a:t>
            </a:r>
            <a:r>
              <a:rPr lang="en-US" altLang="zh-CN" dirty="0" err="1"/>
              <a:t>Jacopini</a:t>
            </a:r>
            <a:r>
              <a:rPr lang="zh-CN" altLang="en-US" dirty="0"/>
              <a:t>定理已经证明，任何计算任务都可以仅通过这三种结构来完成 </a:t>
            </a: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714AE85F-1CF9-70E2-703B-BE34AB90DA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7005" y="3645231"/>
            <a:ext cx="3035456" cy="1778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133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背景图案&#10;&#10;AI 生成的内容可能不正确。">
            <a:extLst>
              <a:ext uri="{FF2B5EF4-FFF2-40B4-BE49-F238E27FC236}">
                <a16:creationId xmlns:a16="http://schemas.microsoft.com/office/drawing/2014/main" id="{B82500A9-F4B9-CA61-D96D-920629B2E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441" y="1212623"/>
            <a:ext cx="5231207" cy="507771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AF463DE-6877-F42E-4F6D-D56741054AB1}"/>
              </a:ext>
            </a:extLst>
          </p:cNvPr>
          <p:cNvSpPr txBox="1"/>
          <p:nvPr/>
        </p:nvSpPr>
        <p:spPr>
          <a:xfrm>
            <a:off x="687334" y="435721"/>
            <a:ext cx="11052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           </a:t>
            </a:r>
            <a:r>
              <a:rPr lang="zh-CN" altLang="en-US" sz="2000" b="1" dirty="0"/>
              <a:t>结构化编程                                        </a:t>
            </a:r>
            <a:r>
              <a:rPr lang="en-US" altLang="zh-CN" sz="2000" b="1" dirty="0"/>
              <a:t>VS                             </a:t>
            </a:r>
            <a:r>
              <a:rPr lang="en-US" altLang="zh-CN" sz="2000" b="1" dirty="0" err="1"/>
              <a:t>goto</a:t>
            </a:r>
            <a:r>
              <a:rPr lang="zh-CN" altLang="en-US" sz="2000" b="1" dirty="0"/>
              <a:t>语句编程</a:t>
            </a:r>
          </a:p>
        </p:txBody>
      </p:sp>
      <p:pic>
        <p:nvPicPr>
          <p:cNvPr id="9" name="图片 8" descr="图形用户界面&#10;&#10;AI 生成的内容可能不正确。">
            <a:extLst>
              <a:ext uri="{FF2B5EF4-FFF2-40B4-BE49-F238E27FC236}">
                <a16:creationId xmlns:a16="http://schemas.microsoft.com/office/drawing/2014/main" id="{AF7C724E-3C58-CC4E-9F32-2D215088D7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7093" y="1212622"/>
            <a:ext cx="5623970" cy="516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3160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726FB9A-52C6-6D3D-1BEE-5E897251818E}"/>
              </a:ext>
            </a:extLst>
          </p:cNvPr>
          <p:cNvSpPr txBox="1"/>
          <p:nvPr/>
        </p:nvSpPr>
        <p:spPr>
          <a:xfrm>
            <a:off x="490953" y="276161"/>
            <a:ext cx="109605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Goto</a:t>
            </a:r>
            <a:r>
              <a:rPr lang="zh-CN" altLang="en-US" sz="3200" b="1" dirty="0"/>
              <a:t>的更多问题：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B3E1BBE-8C17-2B40-F7FB-F38E726CF084}"/>
              </a:ext>
            </a:extLst>
          </p:cNvPr>
          <p:cNvSpPr txBox="1"/>
          <p:nvPr/>
        </p:nvSpPr>
        <p:spPr>
          <a:xfrm>
            <a:off x="668923" y="1190560"/>
            <a:ext cx="4596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难以测试，调试，</a:t>
            </a:r>
            <a:r>
              <a:rPr lang="en-US" altLang="zh-CN" dirty="0"/>
              <a:t>debug(</a:t>
            </a:r>
            <a:r>
              <a:rPr lang="zh-CN" altLang="en-US" dirty="0"/>
              <a:t>牵一发动全身）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CF99DED-0BB9-ADC3-D5CD-9CC9668C628A}"/>
              </a:ext>
            </a:extLst>
          </p:cNvPr>
          <p:cNvSpPr txBox="1"/>
          <p:nvPr/>
        </p:nvSpPr>
        <p:spPr>
          <a:xfrm>
            <a:off x="742566" y="2086550"/>
            <a:ext cx="4522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2.</a:t>
            </a:r>
            <a:r>
              <a:rPr lang="zh-CN" altLang="en-US" dirty="0"/>
              <a:t>造成隐形安全漏洞（如资源泄露）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8ECE7FC-203C-5963-CA73-F6A455ECF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566" y="2651672"/>
            <a:ext cx="3863539" cy="381821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7D61B19D-EFA0-997F-B6F1-6CB72261E6CC}"/>
              </a:ext>
            </a:extLst>
          </p:cNvPr>
          <p:cNvSpPr txBox="1"/>
          <p:nvPr/>
        </p:nvSpPr>
        <p:spPr>
          <a:xfrm>
            <a:off x="5854613" y="1187487"/>
            <a:ext cx="5437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3.</a:t>
            </a:r>
            <a:r>
              <a:rPr lang="zh-CN" altLang="en-US" dirty="0"/>
              <a:t>挑战验证原理：循环不变式和断言验证的困难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E8CC7F4-0860-DC87-896A-AFC8C43E9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3049" y="1648291"/>
            <a:ext cx="4438878" cy="261633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60222E0-8DA4-4233-06A3-06198ACA8D86}"/>
              </a:ext>
            </a:extLst>
          </p:cNvPr>
          <p:cNvSpPr txBox="1"/>
          <p:nvPr/>
        </p:nvSpPr>
        <p:spPr>
          <a:xfrm>
            <a:off x="6026448" y="4614958"/>
            <a:ext cx="4682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4.</a:t>
            </a:r>
            <a:r>
              <a:rPr lang="zh-CN" altLang="en-US" dirty="0"/>
              <a:t>挑战验证原理：霍尔逻辑规则复杂化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C449DCE0-9DD5-BB84-88BA-F8E09FED2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1704" y="5072812"/>
            <a:ext cx="3524431" cy="139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7178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915AF4-095A-6225-4EFB-58035F922F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3">
            <a:extLst>
              <a:ext uri="{FF2B5EF4-FFF2-40B4-BE49-F238E27FC236}">
                <a16:creationId xmlns:a16="http://schemas.microsoft.com/office/drawing/2014/main" id="{F1681409-5190-9B39-A2AA-223A8F9D15A0}"/>
              </a:ext>
            </a:extLst>
          </p:cNvPr>
          <p:cNvSpPr/>
          <p:nvPr/>
        </p:nvSpPr>
        <p:spPr>
          <a:xfrm>
            <a:off x="4445" y="0"/>
            <a:ext cx="12187555" cy="687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6" name="Shape 4">
            <a:extLst>
              <a:ext uri="{FF2B5EF4-FFF2-40B4-BE49-F238E27FC236}">
                <a16:creationId xmlns:a16="http://schemas.microsoft.com/office/drawing/2014/main" id="{CB62B8B2-AC3C-33C7-7A3F-6D23194CDF58}"/>
              </a:ext>
            </a:extLst>
          </p:cNvPr>
          <p:cNvSpPr/>
          <p:nvPr/>
        </p:nvSpPr>
        <p:spPr>
          <a:xfrm>
            <a:off x="85280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9DF37DA9-3AF9-BCF3-C7F5-2ED882012CA4}"/>
              </a:ext>
            </a:extLst>
          </p:cNvPr>
          <p:cNvSpPr/>
          <p:nvPr/>
        </p:nvSpPr>
        <p:spPr>
          <a:xfrm>
            <a:off x="85280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8" name="Shape 6">
            <a:extLst>
              <a:ext uri="{FF2B5EF4-FFF2-40B4-BE49-F238E27FC236}">
                <a16:creationId xmlns:a16="http://schemas.microsoft.com/office/drawing/2014/main" id="{9368EFFF-A8F2-E251-2A23-1D8EDEF27144}"/>
              </a:ext>
            </a:extLst>
          </p:cNvPr>
          <p:cNvSpPr/>
          <p:nvPr/>
        </p:nvSpPr>
        <p:spPr>
          <a:xfrm>
            <a:off x="113665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833A606D-2E96-D239-9D1E-688335E5A476}"/>
              </a:ext>
            </a:extLst>
          </p:cNvPr>
          <p:cNvSpPr/>
          <p:nvPr/>
        </p:nvSpPr>
        <p:spPr>
          <a:xfrm>
            <a:off x="113665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10" name="Shape 8">
            <a:extLst>
              <a:ext uri="{FF2B5EF4-FFF2-40B4-BE49-F238E27FC236}">
                <a16:creationId xmlns:a16="http://schemas.microsoft.com/office/drawing/2014/main" id="{9D3F1B42-A799-553C-AA3C-9B8F3BF959CD}"/>
              </a:ext>
            </a:extLst>
          </p:cNvPr>
          <p:cNvSpPr/>
          <p:nvPr/>
        </p:nvSpPr>
        <p:spPr>
          <a:xfrm>
            <a:off x="142049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AEC4F855-CA7C-0F3E-3B7D-07BA32D1D539}"/>
              </a:ext>
            </a:extLst>
          </p:cNvPr>
          <p:cNvSpPr/>
          <p:nvPr/>
        </p:nvSpPr>
        <p:spPr>
          <a:xfrm>
            <a:off x="142049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12" name="Shape 10">
            <a:extLst>
              <a:ext uri="{FF2B5EF4-FFF2-40B4-BE49-F238E27FC236}">
                <a16:creationId xmlns:a16="http://schemas.microsoft.com/office/drawing/2014/main" id="{6B54FD6B-EBCC-54C5-3AEF-81A3B30309B9}"/>
              </a:ext>
            </a:extLst>
          </p:cNvPr>
          <p:cNvSpPr/>
          <p:nvPr/>
        </p:nvSpPr>
        <p:spPr>
          <a:xfrm>
            <a:off x="170434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442639FB-DCAA-72E9-6763-73A76AA15F8C}"/>
              </a:ext>
            </a:extLst>
          </p:cNvPr>
          <p:cNvSpPr/>
          <p:nvPr/>
        </p:nvSpPr>
        <p:spPr>
          <a:xfrm>
            <a:off x="170434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14" name="Shape 12">
            <a:extLst>
              <a:ext uri="{FF2B5EF4-FFF2-40B4-BE49-F238E27FC236}">
                <a16:creationId xmlns:a16="http://schemas.microsoft.com/office/drawing/2014/main" id="{36A1FED2-631A-572A-A727-B9DF565EC522}"/>
              </a:ext>
            </a:extLst>
          </p:cNvPr>
          <p:cNvSpPr/>
          <p:nvPr/>
        </p:nvSpPr>
        <p:spPr>
          <a:xfrm>
            <a:off x="198818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5" name="Text 13">
            <a:extLst>
              <a:ext uri="{FF2B5EF4-FFF2-40B4-BE49-F238E27FC236}">
                <a16:creationId xmlns:a16="http://schemas.microsoft.com/office/drawing/2014/main" id="{771349FF-40EC-140C-D4F7-01DB2601529C}"/>
              </a:ext>
            </a:extLst>
          </p:cNvPr>
          <p:cNvSpPr/>
          <p:nvPr/>
        </p:nvSpPr>
        <p:spPr>
          <a:xfrm>
            <a:off x="198818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16" name="Shape 14">
            <a:extLst>
              <a:ext uri="{FF2B5EF4-FFF2-40B4-BE49-F238E27FC236}">
                <a16:creationId xmlns:a16="http://schemas.microsoft.com/office/drawing/2014/main" id="{2BC69553-2AB4-BEE2-E15D-8EE38EFFA0E7}"/>
              </a:ext>
            </a:extLst>
          </p:cNvPr>
          <p:cNvSpPr/>
          <p:nvPr/>
        </p:nvSpPr>
        <p:spPr>
          <a:xfrm>
            <a:off x="227203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E687C8AF-432B-54BC-C45F-51BE9BF7A3EA}"/>
              </a:ext>
            </a:extLst>
          </p:cNvPr>
          <p:cNvSpPr/>
          <p:nvPr/>
        </p:nvSpPr>
        <p:spPr>
          <a:xfrm>
            <a:off x="227203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18" name="Shape 16">
            <a:extLst>
              <a:ext uri="{FF2B5EF4-FFF2-40B4-BE49-F238E27FC236}">
                <a16:creationId xmlns:a16="http://schemas.microsoft.com/office/drawing/2014/main" id="{0A2070EA-ACF7-BD41-348D-49FF53865BCD}"/>
              </a:ext>
            </a:extLst>
          </p:cNvPr>
          <p:cNvSpPr/>
          <p:nvPr/>
        </p:nvSpPr>
        <p:spPr>
          <a:xfrm>
            <a:off x="11456035" y="38163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95BC01CC-190E-B02F-365B-C3B56BB7A5D5}"/>
              </a:ext>
            </a:extLst>
          </p:cNvPr>
          <p:cNvSpPr/>
          <p:nvPr/>
        </p:nvSpPr>
        <p:spPr>
          <a:xfrm>
            <a:off x="11456035" y="381635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20" name="Shape 18">
            <a:extLst>
              <a:ext uri="{FF2B5EF4-FFF2-40B4-BE49-F238E27FC236}">
                <a16:creationId xmlns:a16="http://schemas.microsoft.com/office/drawing/2014/main" id="{866FDED5-82B6-8B3A-366B-5B50F8215C05}"/>
              </a:ext>
            </a:extLst>
          </p:cNvPr>
          <p:cNvSpPr/>
          <p:nvPr/>
        </p:nvSpPr>
        <p:spPr>
          <a:xfrm>
            <a:off x="11456035" y="501650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1" name="Text 19">
            <a:extLst>
              <a:ext uri="{FF2B5EF4-FFF2-40B4-BE49-F238E27FC236}">
                <a16:creationId xmlns:a16="http://schemas.microsoft.com/office/drawing/2014/main" id="{CA9C080A-B470-93D4-A942-B46B8264480D}"/>
              </a:ext>
            </a:extLst>
          </p:cNvPr>
          <p:cNvSpPr/>
          <p:nvPr/>
        </p:nvSpPr>
        <p:spPr>
          <a:xfrm>
            <a:off x="11456035" y="501650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22" name="Shape 20">
            <a:extLst>
              <a:ext uri="{FF2B5EF4-FFF2-40B4-BE49-F238E27FC236}">
                <a16:creationId xmlns:a16="http://schemas.microsoft.com/office/drawing/2014/main" id="{DB87F0EA-CD20-D380-54FC-83C00E2EB507}"/>
              </a:ext>
            </a:extLst>
          </p:cNvPr>
          <p:cNvSpPr/>
          <p:nvPr/>
        </p:nvSpPr>
        <p:spPr>
          <a:xfrm>
            <a:off x="11456035" y="62166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3" name="Text 21">
            <a:extLst>
              <a:ext uri="{FF2B5EF4-FFF2-40B4-BE49-F238E27FC236}">
                <a16:creationId xmlns:a16="http://schemas.microsoft.com/office/drawing/2014/main" id="{F46A94DC-2BF8-9F95-D9A6-01A94D82D123}"/>
              </a:ext>
            </a:extLst>
          </p:cNvPr>
          <p:cNvSpPr/>
          <p:nvPr/>
        </p:nvSpPr>
        <p:spPr>
          <a:xfrm>
            <a:off x="11456035" y="621665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24" name="Shape 22">
            <a:extLst>
              <a:ext uri="{FF2B5EF4-FFF2-40B4-BE49-F238E27FC236}">
                <a16:creationId xmlns:a16="http://schemas.microsoft.com/office/drawing/2014/main" id="{15A2FAE2-EF43-EC38-F07B-E7F13B0DA67C}"/>
              </a:ext>
            </a:extLst>
          </p:cNvPr>
          <p:cNvSpPr/>
          <p:nvPr/>
        </p:nvSpPr>
        <p:spPr>
          <a:xfrm>
            <a:off x="1727190" y="6306820"/>
            <a:ext cx="1008000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25" name="Shape 23">
            <a:extLst>
              <a:ext uri="{FF2B5EF4-FFF2-40B4-BE49-F238E27FC236}">
                <a16:creationId xmlns:a16="http://schemas.microsoft.com/office/drawing/2014/main" id="{3B9C5B1B-FCAE-F69C-1352-FC3B2A54FEAE}"/>
              </a:ext>
            </a:extLst>
          </p:cNvPr>
          <p:cNvSpPr/>
          <p:nvPr/>
        </p:nvSpPr>
        <p:spPr>
          <a:xfrm>
            <a:off x="852805" y="6177280"/>
            <a:ext cx="259080" cy="2590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6" name="Text 24">
            <a:extLst>
              <a:ext uri="{FF2B5EF4-FFF2-40B4-BE49-F238E27FC236}">
                <a16:creationId xmlns:a16="http://schemas.microsoft.com/office/drawing/2014/main" id="{61F362E7-7D3E-0268-11AF-BAD7B07852BC}"/>
              </a:ext>
            </a:extLst>
          </p:cNvPr>
          <p:cNvSpPr/>
          <p:nvPr/>
        </p:nvSpPr>
        <p:spPr>
          <a:xfrm>
            <a:off x="852805" y="6177280"/>
            <a:ext cx="259080" cy="259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27" name="Shape 25">
            <a:extLst>
              <a:ext uri="{FF2B5EF4-FFF2-40B4-BE49-F238E27FC236}">
                <a16:creationId xmlns:a16="http://schemas.microsoft.com/office/drawing/2014/main" id="{5838FE46-759F-430F-DA8E-20A0434F05CB}"/>
              </a:ext>
            </a:extLst>
          </p:cNvPr>
          <p:cNvSpPr/>
          <p:nvPr/>
        </p:nvSpPr>
        <p:spPr>
          <a:xfrm>
            <a:off x="979805" y="6177280"/>
            <a:ext cx="259080" cy="2590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28" name="Text 26">
            <a:extLst>
              <a:ext uri="{FF2B5EF4-FFF2-40B4-BE49-F238E27FC236}">
                <a16:creationId xmlns:a16="http://schemas.microsoft.com/office/drawing/2014/main" id="{E09D1886-F17A-D5A6-B2B3-A574D6D30910}"/>
              </a:ext>
            </a:extLst>
          </p:cNvPr>
          <p:cNvSpPr/>
          <p:nvPr/>
        </p:nvSpPr>
        <p:spPr>
          <a:xfrm>
            <a:off x="979805" y="6177280"/>
            <a:ext cx="259080" cy="259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29" name="Shape 27">
            <a:extLst>
              <a:ext uri="{FF2B5EF4-FFF2-40B4-BE49-F238E27FC236}">
                <a16:creationId xmlns:a16="http://schemas.microsoft.com/office/drawing/2014/main" id="{A3A99F84-5516-D2C9-7768-688AACB89FBC}"/>
              </a:ext>
            </a:extLst>
          </p:cNvPr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0" name="Text 28">
            <a:extLst>
              <a:ext uri="{FF2B5EF4-FFF2-40B4-BE49-F238E27FC236}">
                <a16:creationId xmlns:a16="http://schemas.microsoft.com/office/drawing/2014/main" id="{0B66BB38-303E-5E7D-7C2F-A0685FAFC1E3}"/>
              </a:ext>
            </a:extLst>
          </p:cNvPr>
          <p:cNvSpPr/>
          <p:nvPr/>
        </p:nvSpPr>
        <p:spPr>
          <a:xfrm>
            <a:off x="2041525" y="2730278"/>
            <a:ext cx="8464550" cy="23069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7200" b="1" dirty="0">
                <a:solidFill>
                  <a:prstClr val="black"/>
                </a:solidFill>
                <a:latin typeface="MiSans" pitchFamily="34" charset="0"/>
                <a:ea typeface="MiSans" pitchFamily="34" charset="-122"/>
              </a:rPr>
              <a:t>谢谢！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31" name="Text 29">
            <a:extLst>
              <a:ext uri="{FF2B5EF4-FFF2-40B4-BE49-F238E27FC236}">
                <a16:creationId xmlns:a16="http://schemas.microsoft.com/office/drawing/2014/main" id="{D619FE34-479C-C9F7-5470-7CC7685EB48E}"/>
              </a:ext>
            </a:extLst>
          </p:cNvPr>
          <p:cNvSpPr/>
          <p:nvPr/>
        </p:nvSpPr>
        <p:spPr>
          <a:xfrm>
            <a:off x="2515235" y="1350010"/>
            <a:ext cx="7161530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358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 rot="5940000">
            <a:off x="367665" y="335915"/>
            <a:ext cx="558800" cy="5949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445" y="0"/>
            <a:ext cx="12187555" cy="687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85280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85280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13665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13665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42049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>
            <a:off x="142049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70434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70434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98818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5" name="Text 13"/>
          <p:cNvSpPr/>
          <p:nvPr/>
        </p:nvSpPr>
        <p:spPr>
          <a:xfrm>
            <a:off x="198818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227203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227203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11456035" y="38163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19" name="Text 17"/>
          <p:cNvSpPr/>
          <p:nvPr/>
        </p:nvSpPr>
        <p:spPr>
          <a:xfrm>
            <a:off x="11456035" y="381635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11456035" y="501650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1" name="Text 19"/>
          <p:cNvSpPr/>
          <p:nvPr/>
        </p:nvSpPr>
        <p:spPr>
          <a:xfrm>
            <a:off x="11456035" y="501650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11456035" y="62166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3" name="Text 21"/>
          <p:cNvSpPr/>
          <p:nvPr/>
        </p:nvSpPr>
        <p:spPr>
          <a:xfrm>
            <a:off x="11456035" y="621665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1727190" y="6306820"/>
            <a:ext cx="1008000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25" name="Shape 23"/>
          <p:cNvSpPr/>
          <p:nvPr/>
        </p:nvSpPr>
        <p:spPr>
          <a:xfrm>
            <a:off x="852805" y="6177280"/>
            <a:ext cx="259080" cy="2590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6" name="Text 24"/>
          <p:cNvSpPr/>
          <p:nvPr/>
        </p:nvSpPr>
        <p:spPr>
          <a:xfrm>
            <a:off x="852805" y="6177280"/>
            <a:ext cx="259080" cy="259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979805" y="6177280"/>
            <a:ext cx="259080" cy="2590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979805" y="6177280"/>
            <a:ext cx="259080" cy="259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419898" y="3441999"/>
            <a:ext cx="8464550" cy="230695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r>
              <a:rPr lang="en-US" altLang="zh-CN" sz="2800" dirty="0"/>
              <a:t>1.</a:t>
            </a:r>
            <a:r>
              <a:rPr lang="zh-CN" altLang="en-US" sz="2800" dirty="0"/>
              <a:t>代码行数</a:t>
            </a:r>
            <a:endParaRPr lang="en-US" altLang="zh-CN" sz="2800" dirty="0"/>
          </a:p>
          <a:p>
            <a:r>
              <a:rPr lang="en-US" altLang="zh-CN" sz="2800" dirty="0"/>
              <a:t>2.</a:t>
            </a:r>
            <a:r>
              <a:rPr lang="zh-CN" altLang="en-US" sz="2800" dirty="0"/>
              <a:t>圈复杂度（</a:t>
            </a:r>
            <a:r>
              <a:rPr lang="en-US" altLang="zh-CN" sz="2800" dirty="0"/>
              <a:t>CC</a:t>
            </a:r>
            <a:r>
              <a:rPr lang="zh-CN" altLang="en-US" sz="2800" dirty="0"/>
              <a:t>）</a:t>
            </a:r>
            <a:endParaRPr lang="en-US" altLang="zh-CN" sz="2800" dirty="0"/>
          </a:p>
          <a:p>
            <a:r>
              <a:rPr lang="en-US" altLang="zh-CN" sz="2800" dirty="0"/>
              <a:t>3.</a:t>
            </a:r>
            <a:r>
              <a:rPr lang="zh-CN" altLang="en-US" sz="2800" dirty="0"/>
              <a:t>本质复杂度（</a:t>
            </a:r>
            <a:r>
              <a:rPr lang="en-US" altLang="zh-CN" sz="2800" dirty="0"/>
              <a:t>EC)</a:t>
            </a:r>
          </a:p>
          <a:p>
            <a:r>
              <a:rPr lang="en-US" altLang="zh-CN" sz="2800" dirty="0"/>
              <a:t>4.</a:t>
            </a:r>
            <a:r>
              <a:rPr lang="zh-CN" altLang="en-US" sz="2800" dirty="0"/>
              <a:t>修改点数</a:t>
            </a:r>
          </a:p>
        </p:txBody>
      </p:sp>
      <p:sp>
        <p:nvSpPr>
          <p:cNvPr id="30" name="Text 28"/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47064" y="196385"/>
            <a:ext cx="7287963" cy="94295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6E48DFFA-B351-FF50-F9FD-27CC3C1A9703}"/>
              </a:ext>
            </a:extLst>
          </p:cNvPr>
          <p:cNvSpPr txBox="1"/>
          <p:nvPr/>
        </p:nvSpPr>
        <p:spPr>
          <a:xfrm>
            <a:off x="384809" y="236973"/>
            <a:ext cx="1130600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/>
              <a:t>基于</a:t>
            </a:r>
            <a:r>
              <a:rPr lang="en-US" altLang="zh-CN" sz="3200" b="1" dirty="0"/>
              <a:t>“</a:t>
            </a:r>
            <a:r>
              <a:rPr lang="zh-CN" altLang="en-US" sz="3200" b="1" dirty="0"/>
              <a:t>简单命令解析状态机</a:t>
            </a:r>
            <a:r>
              <a:rPr lang="en-US" altLang="zh-CN" sz="3200" b="1" dirty="0"/>
              <a:t>” </a:t>
            </a:r>
            <a:r>
              <a:rPr lang="zh-CN" altLang="en-US" sz="3200" b="1" dirty="0"/>
              <a:t>案例，用结构化</a:t>
            </a:r>
            <a:r>
              <a:rPr lang="en-US" altLang="zh-CN" sz="3200" b="1" dirty="0"/>
              <a:t>/</a:t>
            </a:r>
            <a:r>
              <a:rPr lang="en-US" altLang="zh-CN" sz="3200" b="1" dirty="0" err="1"/>
              <a:t>goto</a:t>
            </a:r>
            <a:r>
              <a:rPr lang="zh-CN" altLang="en-US" sz="3200" b="1" dirty="0"/>
              <a:t>两种编程方式对比分析：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C4E2F0B-B8E8-7B19-63B9-EF937D2F3616}"/>
              </a:ext>
            </a:extLst>
          </p:cNvPr>
          <p:cNvSpPr txBox="1"/>
          <p:nvPr/>
        </p:nvSpPr>
        <p:spPr>
          <a:xfrm>
            <a:off x="612774" y="1269893"/>
            <a:ext cx="30693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代码演变流程：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019D8803-AB28-F3BC-CB60-206971E00965}"/>
              </a:ext>
            </a:extLst>
          </p:cNvPr>
          <p:cNvSpPr txBox="1"/>
          <p:nvPr/>
        </p:nvSpPr>
        <p:spPr>
          <a:xfrm>
            <a:off x="4419898" y="1313043"/>
            <a:ext cx="634424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1.</a:t>
            </a:r>
            <a:r>
              <a:rPr lang="zh-CN" altLang="en-US" sz="2800" dirty="0"/>
              <a:t>实现</a:t>
            </a:r>
            <a:r>
              <a:rPr lang="en-US" altLang="zh-CN" sz="2800" dirty="0"/>
              <a:t>“start-&gt;run-&gt;stop” </a:t>
            </a:r>
            <a:r>
              <a:rPr lang="zh-CN" altLang="en-US" sz="2800" dirty="0"/>
              <a:t>命令解析</a:t>
            </a:r>
            <a:endParaRPr lang="en-US" altLang="zh-CN" sz="2800" dirty="0"/>
          </a:p>
          <a:p>
            <a:r>
              <a:rPr lang="en-US" altLang="zh-CN" sz="2800" dirty="0"/>
              <a:t>2.</a:t>
            </a:r>
            <a:r>
              <a:rPr lang="zh-CN" altLang="en-US" sz="2800" dirty="0"/>
              <a:t>增加 </a:t>
            </a:r>
            <a:r>
              <a:rPr lang="en-US" altLang="zh-CN" sz="2800" dirty="0"/>
              <a:t>pause </a:t>
            </a:r>
            <a:r>
              <a:rPr lang="zh-CN" altLang="en-US" sz="2800" dirty="0"/>
              <a:t>状态</a:t>
            </a:r>
            <a:endParaRPr lang="en-US" altLang="zh-CN" sz="2800" dirty="0"/>
          </a:p>
          <a:p>
            <a:r>
              <a:rPr lang="en-US" altLang="zh-CN" sz="2800" dirty="0"/>
              <a:t>3.</a:t>
            </a:r>
            <a:r>
              <a:rPr lang="zh-CN" altLang="en-US" sz="2800" dirty="0"/>
              <a:t>加入错误重试机制</a:t>
            </a:r>
            <a:endParaRPr lang="en-US" altLang="zh-CN" sz="2800" dirty="0"/>
          </a:p>
          <a:p>
            <a:r>
              <a:rPr lang="en-US" altLang="zh-CN" sz="2800" dirty="0"/>
              <a:t>4.</a:t>
            </a:r>
            <a:r>
              <a:rPr lang="zh-CN" altLang="en-US" sz="2800" dirty="0"/>
              <a:t>精细报告错误位置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F53DEA9-9574-7E29-B383-15293A31DD14}"/>
              </a:ext>
            </a:extLst>
          </p:cNvPr>
          <p:cNvSpPr txBox="1"/>
          <p:nvPr/>
        </p:nvSpPr>
        <p:spPr>
          <a:xfrm>
            <a:off x="612774" y="3382945"/>
            <a:ext cx="32669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对比分析标准：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502382-C4F6-C190-2873-3D5ACD36A9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3">
            <a:extLst>
              <a:ext uri="{FF2B5EF4-FFF2-40B4-BE49-F238E27FC236}">
                <a16:creationId xmlns:a16="http://schemas.microsoft.com/office/drawing/2014/main" id="{05BDA511-20C7-54BB-C44A-3CDAFB871701}"/>
              </a:ext>
            </a:extLst>
          </p:cNvPr>
          <p:cNvSpPr/>
          <p:nvPr/>
        </p:nvSpPr>
        <p:spPr>
          <a:xfrm>
            <a:off x="4445" y="0"/>
            <a:ext cx="12187555" cy="687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6" name="Shape 4">
            <a:extLst>
              <a:ext uri="{FF2B5EF4-FFF2-40B4-BE49-F238E27FC236}">
                <a16:creationId xmlns:a16="http://schemas.microsoft.com/office/drawing/2014/main" id="{FE51EA19-5823-DFE6-B4F9-80B01FA36A5E}"/>
              </a:ext>
            </a:extLst>
          </p:cNvPr>
          <p:cNvSpPr/>
          <p:nvPr/>
        </p:nvSpPr>
        <p:spPr>
          <a:xfrm>
            <a:off x="85280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DC02676F-9421-69DB-F166-9C15E37CE495}"/>
              </a:ext>
            </a:extLst>
          </p:cNvPr>
          <p:cNvSpPr/>
          <p:nvPr/>
        </p:nvSpPr>
        <p:spPr>
          <a:xfrm>
            <a:off x="85280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8" name="Shape 6">
            <a:extLst>
              <a:ext uri="{FF2B5EF4-FFF2-40B4-BE49-F238E27FC236}">
                <a16:creationId xmlns:a16="http://schemas.microsoft.com/office/drawing/2014/main" id="{8C8963CE-670F-24E4-DA4B-578291D771A6}"/>
              </a:ext>
            </a:extLst>
          </p:cNvPr>
          <p:cNvSpPr/>
          <p:nvPr/>
        </p:nvSpPr>
        <p:spPr>
          <a:xfrm>
            <a:off x="113665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CC7BFCAC-4351-59A6-458E-24FC16080893}"/>
              </a:ext>
            </a:extLst>
          </p:cNvPr>
          <p:cNvSpPr/>
          <p:nvPr/>
        </p:nvSpPr>
        <p:spPr>
          <a:xfrm>
            <a:off x="113665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10" name="Shape 8">
            <a:extLst>
              <a:ext uri="{FF2B5EF4-FFF2-40B4-BE49-F238E27FC236}">
                <a16:creationId xmlns:a16="http://schemas.microsoft.com/office/drawing/2014/main" id="{CA04597A-E9D4-EE31-24E5-993DCC951D2B}"/>
              </a:ext>
            </a:extLst>
          </p:cNvPr>
          <p:cNvSpPr/>
          <p:nvPr/>
        </p:nvSpPr>
        <p:spPr>
          <a:xfrm>
            <a:off x="142049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A22AAF95-0E45-6A0E-D8F6-0865529F5E0C}"/>
              </a:ext>
            </a:extLst>
          </p:cNvPr>
          <p:cNvSpPr/>
          <p:nvPr/>
        </p:nvSpPr>
        <p:spPr>
          <a:xfrm>
            <a:off x="142049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12" name="Shape 10">
            <a:extLst>
              <a:ext uri="{FF2B5EF4-FFF2-40B4-BE49-F238E27FC236}">
                <a16:creationId xmlns:a16="http://schemas.microsoft.com/office/drawing/2014/main" id="{FE6C336F-9C06-3101-110B-315FAE7A86B0}"/>
              </a:ext>
            </a:extLst>
          </p:cNvPr>
          <p:cNvSpPr/>
          <p:nvPr/>
        </p:nvSpPr>
        <p:spPr>
          <a:xfrm>
            <a:off x="170434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1F01330C-81D3-13AF-7F19-E9688869B7A7}"/>
              </a:ext>
            </a:extLst>
          </p:cNvPr>
          <p:cNvSpPr/>
          <p:nvPr/>
        </p:nvSpPr>
        <p:spPr>
          <a:xfrm>
            <a:off x="170434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14" name="Shape 12">
            <a:extLst>
              <a:ext uri="{FF2B5EF4-FFF2-40B4-BE49-F238E27FC236}">
                <a16:creationId xmlns:a16="http://schemas.microsoft.com/office/drawing/2014/main" id="{9970068E-AE65-A963-0A66-0777A1289B6F}"/>
              </a:ext>
            </a:extLst>
          </p:cNvPr>
          <p:cNvSpPr/>
          <p:nvPr/>
        </p:nvSpPr>
        <p:spPr>
          <a:xfrm>
            <a:off x="198818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5" name="Text 13">
            <a:extLst>
              <a:ext uri="{FF2B5EF4-FFF2-40B4-BE49-F238E27FC236}">
                <a16:creationId xmlns:a16="http://schemas.microsoft.com/office/drawing/2014/main" id="{D1521DDF-002C-5616-46DC-FC9109295737}"/>
              </a:ext>
            </a:extLst>
          </p:cNvPr>
          <p:cNvSpPr/>
          <p:nvPr/>
        </p:nvSpPr>
        <p:spPr>
          <a:xfrm>
            <a:off x="198818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16" name="Shape 14">
            <a:extLst>
              <a:ext uri="{FF2B5EF4-FFF2-40B4-BE49-F238E27FC236}">
                <a16:creationId xmlns:a16="http://schemas.microsoft.com/office/drawing/2014/main" id="{6D01586A-5776-20C9-4C31-9049035EC1F2}"/>
              </a:ext>
            </a:extLst>
          </p:cNvPr>
          <p:cNvSpPr/>
          <p:nvPr/>
        </p:nvSpPr>
        <p:spPr>
          <a:xfrm>
            <a:off x="227203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8EAAC874-689C-ECC4-9301-CD59B69281AE}"/>
              </a:ext>
            </a:extLst>
          </p:cNvPr>
          <p:cNvSpPr/>
          <p:nvPr/>
        </p:nvSpPr>
        <p:spPr>
          <a:xfrm>
            <a:off x="227203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18" name="Shape 16">
            <a:extLst>
              <a:ext uri="{FF2B5EF4-FFF2-40B4-BE49-F238E27FC236}">
                <a16:creationId xmlns:a16="http://schemas.microsoft.com/office/drawing/2014/main" id="{2899FAD8-5547-ED5D-0891-C202AC328446}"/>
              </a:ext>
            </a:extLst>
          </p:cNvPr>
          <p:cNvSpPr/>
          <p:nvPr/>
        </p:nvSpPr>
        <p:spPr>
          <a:xfrm>
            <a:off x="11456035" y="38163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0FD69A38-B08A-C2B2-A82F-4D1FCF9A1642}"/>
              </a:ext>
            </a:extLst>
          </p:cNvPr>
          <p:cNvSpPr/>
          <p:nvPr/>
        </p:nvSpPr>
        <p:spPr>
          <a:xfrm>
            <a:off x="11456035" y="381635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20" name="Shape 18">
            <a:extLst>
              <a:ext uri="{FF2B5EF4-FFF2-40B4-BE49-F238E27FC236}">
                <a16:creationId xmlns:a16="http://schemas.microsoft.com/office/drawing/2014/main" id="{7CFE4EE1-8B6F-AA0B-7CC4-2C25D7F0650A}"/>
              </a:ext>
            </a:extLst>
          </p:cNvPr>
          <p:cNvSpPr/>
          <p:nvPr/>
        </p:nvSpPr>
        <p:spPr>
          <a:xfrm>
            <a:off x="11456035" y="501650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1" name="Text 19">
            <a:extLst>
              <a:ext uri="{FF2B5EF4-FFF2-40B4-BE49-F238E27FC236}">
                <a16:creationId xmlns:a16="http://schemas.microsoft.com/office/drawing/2014/main" id="{14967059-0B51-DF93-22AB-23BF043CA6D4}"/>
              </a:ext>
            </a:extLst>
          </p:cNvPr>
          <p:cNvSpPr/>
          <p:nvPr/>
        </p:nvSpPr>
        <p:spPr>
          <a:xfrm>
            <a:off x="11456035" y="501650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22" name="Shape 20">
            <a:extLst>
              <a:ext uri="{FF2B5EF4-FFF2-40B4-BE49-F238E27FC236}">
                <a16:creationId xmlns:a16="http://schemas.microsoft.com/office/drawing/2014/main" id="{4443559F-349F-3919-30D3-568901F23D4C}"/>
              </a:ext>
            </a:extLst>
          </p:cNvPr>
          <p:cNvSpPr/>
          <p:nvPr/>
        </p:nvSpPr>
        <p:spPr>
          <a:xfrm>
            <a:off x="11456035" y="62166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3" name="Text 21">
            <a:extLst>
              <a:ext uri="{FF2B5EF4-FFF2-40B4-BE49-F238E27FC236}">
                <a16:creationId xmlns:a16="http://schemas.microsoft.com/office/drawing/2014/main" id="{7E4AF8A5-779A-9181-0B07-945311F9C437}"/>
              </a:ext>
            </a:extLst>
          </p:cNvPr>
          <p:cNvSpPr/>
          <p:nvPr/>
        </p:nvSpPr>
        <p:spPr>
          <a:xfrm>
            <a:off x="11456035" y="621665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24" name="Shape 22">
            <a:extLst>
              <a:ext uri="{FF2B5EF4-FFF2-40B4-BE49-F238E27FC236}">
                <a16:creationId xmlns:a16="http://schemas.microsoft.com/office/drawing/2014/main" id="{F7BE70FB-C64E-F847-E269-161F99A90345}"/>
              </a:ext>
            </a:extLst>
          </p:cNvPr>
          <p:cNvSpPr/>
          <p:nvPr/>
        </p:nvSpPr>
        <p:spPr>
          <a:xfrm>
            <a:off x="1727190" y="6306820"/>
            <a:ext cx="1008000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25" name="Shape 23">
            <a:extLst>
              <a:ext uri="{FF2B5EF4-FFF2-40B4-BE49-F238E27FC236}">
                <a16:creationId xmlns:a16="http://schemas.microsoft.com/office/drawing/2014/main" id="{2B6E8385-041E-49FE-3F37-17226B715405}"/>
              </a:ext>
            </a:extLst>
          </p:cNvPr>
          <p:cNvSpPr/>
          <p:nvPr/>
        </p:nvSpPr>
        <p:spPr>
          <a:xfrm>
            <a:off x="852805" y="6177280"/>
            <a:ext cx="259080" cy="2590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6" name="Text 24">
            <a:extLst>
              <a:ext uri="{FF2B5EF4-FFF2-40B4-BE49-F238E27FC236}">
                <a16:creationId xmlns:a16="http://schemas.microsoft.com/office/drawing/2014/main" id="{DD13C59E-9CF7-B653-DBDF-B5436D6AA1F6}"/>
              </a:ext>
            </a:extLst>
          </p:cNvPr>
          <p:cNvSpPr/>
          <p:nvPr/>
        </p:nvSpPr>
        <p:spPr>
          <a:xfrm>
            <a:off x="852805" y="6177280"/>
            <a:ext cx="259080" cy="259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27" name="Shape 25">
            <a:extLst>
              <a:ext uri="{FF2B5EF4-FFF2-40B4-BE49-F238E27FC236}">
                <a16:creationId xmlns:a16="http://schemas.microsoft.com/office/drawing/2014/main" id="{64C9DD3A-CF78-D5EF-68D6-70F28B9A571C}"/>
              </a:ext>
            </a:extLst>
          </p:cNvPr>
          <p:cNvSpPr/>
          <p:nvPr/>
        </p:nvSpPr>
        <p:spPr>
          <a:xfrm>
            <a:off x="979805" y="6177280"/>
            <a:ext cx="259080" cy="2590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28" name="Text 26">
            <a:extLst>
              <a:ext uri="{FF2B5EF4-FFF2-40B4-BE49-F238E27FC236}">
                <a16:creationId xmlns:a16="http://schemas.microsoft.com/office/drawing/2014/main" id="{7D46E8DA-2580-3E76-0270-92200BA932DA}"/>
              </a:ext>
            </a:extLst>
          </p:cNvPr>
          <p:cNvSpPr/>
          <p:nvPr/>
        </p:nvSpPr>
        <p:spPr>
          <a:xfrm>
            <a:off x="979805" y="6177280"/>
            <a:ext cx="259080" cy="259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29" name="Shape 27">
            <a:extLst>
              <a:ext uri="{FF2B5EF4-FFF2-40B4-BE49-F238E27FC236}">
                <a16:creationId xmlns:a16="http://schemas.microsoft.com/office/drawing/2014/main" id="{D364FCDA-490C-08FD-84A7-DB8D429A095E}"/>
              </a:ext>
            </a:extLst>
          </p:cNvPr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0" name="Text 28">
            <a:extLst>
              <a:ext uri="{FF2B5EF4-FFF2-40B4-BE49-F238E27FC236}">
                <a16:creationId xmlns:a16="http://schemas.microsoft.com/office/drawing/2014/main" id="{A387797F-C073-B464-0924-5517E107FEF7}"/>
              </a:ext>
            </a:extLst>
          </p:cNvPr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7200" b="1" dirty="0">
                <a:solidFill>
                  <a:prstClr val="black"/>
                </a:solidFill>
                <a:latin typeface="MiSans" pitchFamily="34" charset="0"/>
                <a:ea typeface="MiSans" pitchFamily="34" charset="-122"/>
              </a:rPr>
              <a:t>原始需求实现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  <p:sp>
        <p:nvSpPr>
          <p:cNvPr id="31" name="Text 29">
            <a:extLst>
              <a:ext uri="{FF2B5EF4-FFF2-40B4-BE49-F238E27FC236}">
                <a16:creationId xmlns:a16="http://schemas.microsoft.com/office/drawing/2014/main" id="{A515DC41-EEE2-7BE0-FDFE-1BE69676E18A}"/>
              </a:ext>
            </a:extLst>
          </p:cNvPr>
          <p:cNvSpPr/>
          <p:nvPr/>
        </p:nvSpPr>
        <p:spPr>
          <a:xfrm>
            <a:off x="2515235" y="1350010"/>
            <a:ext cx="7161530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31576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940000">
            <a:off x="367665" y="335915"/>
            <a:ext cx="558800" cy="594995"/>
          </a:xfrm>
          <a:prstGeom prst="donut">
            <a:avLst/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  <a:ln/>
        </p:spPr>
      </p:sp>
      <p:sp>
        <p:nvSpPr>
          <p:cNvPr id="3" name="Text 1"/>
          <p:cNvSpPr/>
          <p:nvPr/>
        </p:nvSpPr>
        <p:spPr>
          <a:xfrm rot="5940000">
            <a:off x="367665" y="335915"/>
            <a:ext cx="558800" cy="5949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58750" y="2540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8F5C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线性序列实现：两种范式起点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264311" y="914400"/>
            <a:ext cx="9664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最简需求“start-run-stop”下，结构化与goto实现源代码片段与初始度量。二者数值相近，但goto控制流已呈分散态势。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231900" y="1313298"/>
            <a:ext cx="4673600" cy="5394347"/>
          </a:xfrm>
          <a:custGeom>
            <a:avLst/>
            <a:gdLst/>
            <a:ahLst/>
            <a:cxnLst/>
            <a:rect l="l" t="t" r="r" b="b"/>
            <a:pathLst>
              <a:path w="4673600" h="3251200">
                <a:moveTo>
                  <a:pt x="101600" y="0"/>
                </a:moveTo>
                <a:lnTo>
                  <a:pt x="4572000" y="0"/>
                </a:lnTo>
                <a:cubicBezTo>
                  <a:pt x="4628075" y="0"/>
                  <a:pt x="4673600" y="45525"/>
                  <a:pt x="4673600" y="101600"/>
                </a:cubicBezTo>
                <a:lnTo>
                  <a:pt x="4673600" y="3149600"/>
                </a:lnTo>
                <a:cubicBezTo>
                  <a:pt x="4673600" y="3205675"/>
                  <a:pt x="4628075" y="3251200"/>
                  <a:pt x="4572000" y="3251200"/>
                </a:cubicBezTo>
                <a:lnTo>
                  <a:pt x="101600" y="3251200"/>
                </a:lnTo>
                <a:cubicBezTo>
                  <a:pt x="45525" y="3251200"/>
                  <a:pt x="0" y="3205675"/>
                  <a:pt x="0" y="31496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D3B9D7">
              <a:alpha val="30196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2215179" y="1441321"/>
            <a:ext cx="2616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8F5C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结构化 (switch-case)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1783891" y="5848651"/>
            <a:ext cx="685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代码行数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1783891" y="6095149"/>
            <a:ext cx="76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A95E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58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3128902" y="5848651"/>
            <a:ext cx="685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圈复杂度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3097882" y="6068046"/>
            <a:ext cx="76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A95E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4559300" y="5848651"/>
            <a:ext cx="8382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本质复杂度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4559300" y="6084241"/>
            <a:ext cx="914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A95E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</a:t>
            </a:r>
            <a:endParaRPr lang="en-US" sz="1600" dirty="0"/>
          </a:p>
        </p:txBody>
      </p:sp>
      <p:sp>
        <p:nvSpPr>
          <p:cNvPr id="16" name="Shape 12"/>
          <p:cNvSpPr/>
          <p:nvPr/>
        </p:nvSpPr>
        <p:spPr>
          <a:xfrm>
            <a:off x="6142098" y="1287897"/>
            <a:ext cx="4673600" cy="5443443"/>
          </a:xfrm>
          <a:custGeom>
            <a:avLst/>
            <a:gdLst/>
            <a:ahLst/>
            <a:cxnLst/>
            <a:rect l="l" t="t" r="r" b="b"/>
            <a:pathLst>
              <a:path w="4673600" h="3251200">
                <a:moveTo>
                  <a:pt x="101600" y="0"/>
                </a:moveTo>
                <a:lnTo>
                  <a:pt x="4572000" y="0"/>
                </a:lnTo>
                <a:cubicBezTo>
                  <a:pt x="4628075" y="0"/>
                  <a:pt x="4673600" y="45525"/>
                  <a:pt x="4673600" y="101600"/>
                </a:cubicBezTo>
                <a:lnTo>
                  <a:pt x="4673600" y="3149600"/>
                </a:lnTo>
                <a:cubicBezTo>
                  <a:pt x="4673600" y="3205675"/>
                  <a:pt x="4628075" y="3251200"/>
                  <a:pt x="4572000" y="3251200"/>
                </a:cubicBezTo>
                <a:lnTo>
                  <a:pt x="101600" y="3251200"/>
                </a:lnTo>
                <a:cubicBezTo>
                  <a:pt x="45525" y="3251200"/>
                  <a:pt x="0" y="3205675"/>
                  <a:pt x="0" y="31496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D3B9D7">
              <a:alpha val="30196"/>
            </a:srgbClr>
          </a:solidFill>
          <a:ln/>
        </p:spPr>
      </p:sp>
      <p:sp>
        <p:nvSpPr>
          <p:cNvPr id="17" name="Text 13"/>
          <p:cNvSpPr/>
          <p:nvPr/>
        </p:nvSpPr>
        <p:spPr>
          <a:xfrm>
            <a:off x="7664053" y="1441321"/>
            <a:ext cx="1968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非结构化 (goto)</a:t>
            </a:r>
            <a:endParaRPr lang="en-US" sz="1600" dirty="0"/>
          </a:p>
        </p:txBody>
      </p:sp>
      <p:sp>
        <p:nvSpPr>
          <p:cNvPr id="19" name="Text 14"/>
          <p:cNvSpPr/>
          <p:nvPr/>
        </p:nvSpPr>
        <p:spPr>
          <a:xfrm>
            <a:off x="6756400" y="5864846"/>
            <a:ext cx="685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代码行数</a:t>
            </a:r>
            <a:endParaRPr lang="en-US" sz="1600" dirty="0"/>
          </a:p>
        </p:txBody>
      </p:sp>
      <p:sp>
        <p:nvSpPr>
          <p:cNvPr id="20" name="Text 15"/>
          <p:cNvSpPr/>
          <p:nvPr/>
        </p:nvSpPr>
        <p:spPr>
          <a:xfrm>
            <a:off x="6718300" y="6084241"/>
            <a:ext cx="76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</a:rPr>
              <a:t>42</a:t>
            </a:r>
            <a:endParaRPr lang="en-US" sz="1600" dirty="0"/>
          </a:p>
        </p:txBody>
      </p:sp>
      <p:sp>
        <p:nvSpPr>
          <p:cNvPr id="21" name="Text 16"/>
          <p:cNvSpPr/>
          <p:nvPr/>
        </p:nvSpPr>
        <p:spPr>
          <a:xfrm>
            <a:off x="8204200" y="5864846"/>
            <a:ext cx="685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圈复杂度</a:t>
            </a:r>
            <a:endParaRPr lang="en-US" sz="1600" dirty="0"/>
          </a:p>
        </p:txBody>
      </p:sp>
      <p:sp>
        <p:nvSpPr>
          <p:cNvPr id="22" name="Text 17"/>
          <p:cNvSpPr/>
          <p:nvPr/>
        </p:nvSpPr>
        <p:spPr>
          <a:xfrm>
            <a:off x="8166100" y="6095152"/>
            <a:ext cx="76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</a:t>
            </a:r>
            <a:endParaRPr lang="en-US" sz="1600" dirty="0"/>
          </a:p>
        </p:txBody>
      </p:sp>
      <p:sp>
        <p:nvSpPr>
          <p:cNvPr id="23" name="Text 18"/>
          <p:cNvSpPr/>
          <p:nvPr/>
        </p:nvSpPr>
        <p:spPr>
          <a:xfrm>
            <a:off x="9537700" y="5874904"/>
            <a:ext cx="8382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本质复杂度</a:t>
            </a:r>
            <a:endParaRPr lang="en-US" sz="1600" dirty="0"/>
          </a:p>
        </p:txBody>
      </p:sp>
      <p:sp>
        <p:nvSpPr>
          <p:cNvPr id="24" name="Text 19"/>
          <p:cNvSpPr/>
          <p:nvPr/>
        </p:nvSpPr>
        <p:spPr>
          <a:xfrm>
            <a:off x="9575800" y="6095149"/>
            <a:ext cx="914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</a:t>
            </a:r>
            <a:endParaRPr lang="en-US" sz="1600" dirty="0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D041481C-88FD-1FAA-36DB-736998390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4020" y="1917795"/>
            <a:ext cx="3509360" cy="3713851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6A8FAFF9-0E35-8228-7871-97373608E3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8233" y="1855225"/>
            <a:ext cx="3687667" cy="383898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940000">
            <a:off x="367665" y="335915"/>
            <a:ext cx="558800" cy="594995"/>
          </a:xfrm>
          <a:prstGeom prst="donut">
            <a:avLst/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  <a:ln/>
        </p:spPr>
      </p:sp>
      <p:sp>
        <p:nvSpPr>
          <p:cNvPr id="3" name="Text 1"/>
          <p:cNvSpPr/>
          <p:nvPr/>
        </p:nvSpPr>
        <p:spPr>
          <a:xfrm rot="5940000">
            <a:off x="367665" y="335915"/>
            <a:ext cx="558800" cy="5949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698875" y="1223434"/>
            <a:ext cx="4991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8F5C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初始指标对照：CC与EC持平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073400" y="1782234"/>
            <a:ext cx="6134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通过表格对比两版本在零号需求的四项核心数据，为后续扩展提供量化基线。</a:t>
            </a:r>
            <a:endParaRPr lang="en-US" sz="1600" dirty="0"/>
          </a:p>
        </p:txBody>
      </p:sp>
      <p:graphicFrame>
        <p:nvGraphicFramePr>
          <p:cNvPr id="7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2427429"/>
              </p:ext>
            </p:extLst>
          </p:nvPr>
        </p:nvGraphicFramePr>
        <p:xfrm>
          <a:off x="1219200" y="2341034"/>
          <a:ext cx="9753600" cy="3352800"/>
        </p:xfrm>
        <a:graphic>
          <a:graphicData uri="http://schemas.openxmlformats.org/drawingml/2006/table">
            <a:tbl>
              <a:tblPr/>
              <a:tblGrid>
                <a:gridCol w="2755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49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0560">
                <a:tc>
                  <a:txBody>
                    <a:bodyPr/>
                    <a:lstStyle/>
                    <a:p>
                      <a:pPr algn="l"/>
                      <a:r>
                        <a:rPr lang="en-US" sz="18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特性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5400" cap="flat" cmpd="sng" algn="ctr">
                      <a:solidFill>
                        <a:srgbClr val="8F5C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u="none" dirty="0">
                          <a:solidFill>
                            <a:srgbClr val="8F5C9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结构化 (switch-case)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5400" cap="flat" cmpd="sng" algn="ctr">
                      <a:solidFill>
                        <a:srgbClr val="8F5C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u="none" dirty="0">
                          <a:solidFill>
                            <a:srgbClr val="60A39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非结构化 (goto)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5400" cap="flat" cmpd="sng" algn="ctr">
                      <a:solidFill>
                        <a:srgbClr val="8F5C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algn="l"/>
                      <a:r>
                        <a:rPr lang="en-US" sz="16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代码行数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5400" cap="flat" cmpd="sng" algn="ctr">
                      <a:solidFill>
                        <a:srgbClr val="8F5C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D3B9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u="none" dirty="0">
                          <a:solidFill>
                            <a:srgbClr val="A95EA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58</a:t>
                      </a:r>
                      <a:endParaRPr lang="en-US" sz="2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5400" cap="flat" cmpd="sng" algn="ctr">
                      <a:solidFill>
                        <a:srgbClr val="8F5C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D3B9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u="none" dirty="0">
                          <a:solidFill>
                            <a:srgbClr val="60A39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charset="0"/>
                        </a:rPr>
                        <a:t>42</a:t>
                      </a:r>
                      <a:endParaRPr lang="en-US" sz="2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5400" cap="flat" cmpd="sng" algn="ctr">
                      <a:solidFill>
                        <a:srgbClr val="8F5C9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D3B9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algn="l"/>
                      <a:r>
                        <a:rPr lang="en-US" sz="16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圈复杂度 (CC)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D3B9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D3B9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u="none" dirty="0">
                          <a:solidFill>
                            <a:srgbClr val="A95EA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4</a:t>
                      </a:r>
                      <a:endParaRPr lang="en-US" sz="2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D3B9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D3B9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u="none" dirty="0">
                          <a:solidFill>
                            <a:srgbClr val="60A39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4</a:t>
                      </a:r>
                      <a:endParaRPr lang="en-US" sz="2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D3B9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D3B9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algn="l"/>
                      <a:r>
                        <a:rPr lang="en-US" sz="16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本质复杂度 (EC)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D3B9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D3B9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u="none" dirty="0">
                          <a:solidFill>
                            <a:srgbClr val="A95EA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</a:t>
                      </a:r>
                      <a:endParaRPr lang="en-US" sz="2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D3B9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D3B9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u="none" dirty="0">
                          <a:solidFill>
                            <a:srgbClr val="60A39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</a:t>
                      </a:r>
                      <a:endParaRPr lang="en-US" sz="2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D3B9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D3B9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algn="l"/>
                      <a:r>
                        <a:rPr lang="en-US" sz="16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代码组织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D3B9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模块化清晰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D3B9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控制流分散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D3B9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 rot="5940000">
            <a:off x="367665" y="335915"/>
            <a:ext cx="558800" cy="5949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445" y="0"/>
            <a:ext cx="12187555" cy="687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85280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85280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13665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13665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42049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>
            <a:off x="142049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70434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70434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988185" y="469900"/>
            <a:ext cx="106680" cy="1066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5" name="Text 13"/>
          <p:cNvSpPr/>
          <p:nvPr/>
        </p:nvSpPr>
        <p:spPr>
          <a:xfrm>
            <a:off x="1988185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2272030" y="469900"/>
            <a:ext cx="106680" cy="1066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2272030" y="469900"/>
            <a:ext cx="106680" cy="106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11456035" y="38163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19" name="Text 17"/>
          <p:cNvSpPr/>
          <p:nvPr/>
        </p:nvSpPr>
        <p:spPr>
          <a:xfrm>
            <a:off x="11456035" y="381635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11456035" y="501650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1" name="Text 19"/>
          <p:cNvSpPr/>
          <p:nvPr/>
        </p:nvSpPr>
        <p:spPr>
          <a:xfrm>
            <a:off x="11456035" y="501650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11456035" y="621665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23" name="Text 21"/>
          <p:cNvSpPr/>
          <p:nvPr/>
        </p:nvSpPr>
        <p:spPr>
          <a:xfrm>
            <a:off x="11456035" y="621665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1727190" y="6306820"/>
            <a:ext cx="1008000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25" name="Shape 23"/>
          <p:cNvSpPr/>
          <p:nvPr/>
        </p:nvSpPr>
        <p:spPr>
          <a:xfrm>
            <a:off x="852805" y="6177280"/>
            <a:ext cx="259080" cy="25908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6" name="Text 24"/>
          <p:cNvSpPr/>
          <p:nvPr/>
        </p:nvSpPr>
        <p:spPr>
          <a:xfrm>
            <a:off x="852805" y="6177280"/>
            <a:ext cx="259080" cy="259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979805" y="6177280"/>
            <a:ext cx="259080" cy="259080"/>
          </a:xfrm>
          <a:prstGeom prst="ellipse">
            <a:avLst/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979805" y="6177280"/>
            <a:ext cx="259080" cy="259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1863725" y="2687320"/>
            <a:ext cx="8464550" cy="23069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7200" b="1" dirty="0">
                <a:latin typeface="MiSans" pitchFamily="34" charset="0"/>
                <a:ea typeface="MiSans" pitchFamily="34" charset="-122"/>
                <a:cs typeface="MiSans" pitchFamily="34" charset="-120"/>
              </a:rPr>
              <a:t>扩展一：插入pause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2515235" y="1350010"/>
            <a:ext cx="7161530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940000">
            <a:off x="367665" y="335915"/>
            <a:ext cx="558800" cy="594995"/>
          </a:xfrm>
          <a:prstGeom prst="donut">
            <a:avLst/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  <a:ln/>
        </p:spPr>
      </p:sp>
      <p:sp>
        <p:nvSpPr>
          <p:cNvPr id="3" name="Text 1"/>
          <p:cNvSpPr/>
          <p:nvPr/>
        </p:nvSpPr>
        <p:spPr>
          <a:xfrm rot="5940000">
            <a:off x="367665" y="335915"/>
            <a:ext cx="558800" cy="5949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54000" y="2404534"/>
            <a:ext cx="57277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8F5C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扩展一：新增 "pause" 状态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54000" y="3064934"/>
            <a:ext cx="5638800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需求升级为 </a:t>
            </a:r>
            <a:r>
              <a:rPr lang="en-US" sz="1600" dirty="0">
                <a:solidFill>
                  <a:srgbClr val="3C3542"/>
                </a:solidFill>
                <a:highlight>
                  <a:srgbClr val="D3B9D7">
                    <a:alpha val="5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"start-&gt;run-&gt;pause-&gt;stop" </a:t>
            </a:r>
            <a:r>
              <a:rPr lang="en-US" sz="16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254000" y="358986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8F5C9A">
              <a:alpha val="20000"/>
            </a:srgbClr>
          </a:solidFill>
          <a:ln/>
        </p:spPr>
      </p:sp>
      <p:sp>
        <p:nvSpPr>
          <p:cNvPr id="8" name="Shape 5"/>
          <p:cNvSpPr/>
          <p:nvPr/>
        </p:nvSpPr>
        <p:spPr>
          <a:xfrm>
            <a:off x="381000" y="3716868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15094" y="170656"/>
                </a:moveTo>
                <a:lnTo>
                  <a:pt x="115094" y="138906"/>
                </a:lnTo>
                <a:lnTo>
                  <a:pt x="83344" y="138906"/>
                </a:lnTo>
                <a:cubicBezTo>
                  <a:pt x="76746" y="138906"/>
                  <a:pt x="71438" y="133598"/>
                  <a:pt x="71438" y="127000"/>
                </a:cubicBezTo>
                <a:cubicBezTo>
                  <a:pt x="71438" y="120402"/>
                  <a:pt x="76746" y="115094"/>
                  <a:pt x="83344" y="115094"/>
                </a:cubicBezTo>
                <a:lnTo>
                  <a:pt x="115094" y="115094"/>
                </a:lnTo>
                <a:lnTo>
                  <a:pt x="115094" y="83344"/>
                </a:lnTo>
                <a:cubicBezTo>
                  <a:pt x="115094" y="76746"/>
                  <a:pt x="120402" y="71438"/>
                  <a:pt x="127000" y="71438"/>
                </a:cubicBezTo>
                <a:cubicBezTo>
                  <a:pt x="133598" y="71438"/>
                  <a:pt x="138906" y="76746"/>
                  <a:pt x="138906" y="83344"/>
                </a:cubicBezTo>
                <a:lnTo>
                  <a:pt x="138906" y="115094"/>
                </a:lnTo>
                <a:lnTo>
                  <a:pt x="170656" y="115094"/>
                </a:lnTo>
                <a:cubicBezTo>
                  <a:pt x="177254" y="115094"/>
                  <a:pt x="182563" y="120402"/>
                  <a:pt x="182563" y="127000"/>
                </a:cubicBezTo>
                <a:cubicBezTo>
                  <a:pt x="182563" y="133598"/>
                  <a:pt x="177254" y="138906"/>
                  <a:pt x="170656" y="138906"/>
                </a:cubicBezTo>
                <a:lnTo>
                  <a:pt x="138906" y="138906"/>
                </a:lnTo>
                <a:lnTo>
                  <a:pt x="138906" y="170656"/>
                </a:lnTo>
                <a:cubicBezTo>
                  <a:pt x="138906" y="177254"/>
                  <a:pt x="133598" y="182563"/>
                  <a:pt x="127000" y="182563"/>
                </a:cubicBezTo>
                <a:cubicBezTo>
                  <a:pt x="120402" y="182563"/>
                  <a:pt x="115094" y="177254"/>
                  <a:pt x="115094" y="170656"/>
                </a:cubicBezTo>
                <a:close/>
              </a:path>
            </a:pathLst>
          </a:custGeom>
          <a:solidFill>
            <a:srgbClr val="8F5C9A"/>
          </a:solidFill>
          <a:ln/>
        </p:spPr>
      </p:sp>
      <p:sp>
        <p:nvSpPr>
          <p:cNvPr id="9" name="Text 6"/>
          <p:cNvSpPr/>
          <p:nvPr/>
        </p:nvSpPr>
        <p:spPr>
          <a:xfrm>
            <a:off x="965200" y="3589868"/>
            <a:ext cx="4940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结构化实现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65200" y="3945468"/>
            <a:ext cx="4914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仅需两步：</a:t>
            </a:r>
            <a:r>
              <a:rPr lang="en-US" sz="1400" dirty="0">
                <a:solidFill>
                  <a:srgbClr val="3C3542"/>
                </a:solidFill>
                <a:highlight>
                  <a:srgbClr val="D3B9D7">
                    <a:alpha val="50000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1. 在enum中添加STATE_PAUSE </a:t>
            </a: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；</a:t>
            </a:r>
            <a:r>
              <a:rPr lang="en-US" sz="1400" dirty="0">
                <a:solidFill>
                  <a:srgbClr val="3C3542"/>
                </a:solidFill>
                <a:highlight>
                  <a:srgbClr val="D3B9D7">
                    <a:alpha val="50000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2. 在switch中添加case分支 </a:t>
            </a: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。修改局部，回归风险趋近于零。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096000" y="254000"/>
            <a:ext cx="5842000" cy="6350000"/>
          </a:xfrm>
          <a:custGeom>
            <a:avLst/>
            <a:gdLst/>
            <a:ahLst/>
            <a:cxnLst/>
            <a:rect l="l" t="t" r="r" b="b"/>
            <a:pathLst>
              <a:path w="5842000" h="6350000">
                <a:moveTo>
                  <a:pt x="152418" y="0"/>
                </a:moveTo>
                <a:lnTo>
                  <a:pt x="5689582" y="0"/>
                </a:lnTo>
                <a:cubicBezTo>
                  <a:pt x="5773760" y="0"/>
                  <a:pt x="5842000" y="68240"/>
                  <a:pt x="5842000" y="152418"/>
                </a:cubicBezTo>
                <a:lnTo>
                  <a:pt x="5842000" y="6197582"/>
                </a:lnTo>
                <a:cubicBezTo>
                  <a:pt x="5842000" y="6281760"/>
                  <a:pt x="5773760" y="6350000"/>
                  <a:pt x="5689582" y="6350000"/>
                </a:cubicBezTo>
                <a:lnTo>
                  <a:pt x="152418" y="6350000"/>
                </a:lnTo>
                <a:cubicBezTo>
                  <a:pt x="68240" y="6350000"/>
                  <a:pt x="0" y="6281760"/>
                  <a:pt x="0" y="6197582"/>
                </a:cubicBezTo>
                <a:lnTo>
                  <a:pt x="0" y="152418"/>
                </a:lnTo>
                <a:cubicBezTo>
                  <a:pt x="0" y="68296"/>
                  <a:pt x="68296" y="0"/>
                  <a:pt x="152418" y="0"/>
                </a:cubicBezTo>
                <a:close/>
              </a:path>
            </a:pathLst>
          </a:custGeom>
          <a:solidFill>
            <a:srgbClr val="D3B9D7">
              <a:alpha val="30196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8183232" y="455612"/>
            <a:ext cx="1905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8F5C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结构化版本度量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400800" y="2717800"/>
            <a:ext cx="977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修改点数: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1453284" y="2667000"/>
            <a:ext cx="330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A95E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400800" y="3276600"/>
            <a:ext cx="1905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sz="16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修改关联</a:t>
            </a:r>
            <a:r>
              <a:rPr lang="en-US" sz="1600" b="1" dirty="0" err="1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代码行数</a:t>
            </a:r>
            <a:r>
              <a:rPr lang="en-US" sz="16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: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1273499" y="3225800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A95EAF"/>
                </a:solidFill>
                <a:latin typeface="Noto Sans SC" pitchFamily="34" charset="0"/>
                <a:ea typeface="Noto Sans SC" pitchFamily="34" charset="-122"/>
              </a:rPr>
              <a:t>24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400800" y="3835400"/>
            <a:ext cx="1447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圈复杂度 (CC):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1453284" y="3784600"/>
            <a:ext cx="330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A95E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5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400800" y="4394200"/>
            <a:ext cx="1638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本质复杂度 (EC):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1453284" y="4343400"/>
            <a:ext cx="330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A95E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</a:t>
            </a:r>
            <a:endParaRPr lang="en-US" sz="1600" dirty="0"/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1ABD5270-4839-79BE-D268-2E995B288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910" y="350303"/>
            <a:ext cx="5240874" cy="615739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5940000">
            <a:off x="367665" y="335915"/>
            <a:ext cx="558800" cy="594995"/>
          </a:xfrm>
          <a:prstGeom prst="donut">
            <a:avLst/>
          </a:prstGeom>
          <a:gradFill flip="none" rotWithShape="1">
            <a:gsLst>
              <a:gs pos="0">
                <a:srgbClr val="402E7F"/>
              </a:gs>
              <a:gs pos="54000">
                <a:srgbClr val="BC7DB7">
                  <a:alpha val="3000"/>
                </a:srgbClr>
              </a:gs>
              <a:gs pos="100000">
                <a:srgbClr val="BC7DB7">
                  <a:alpha val="3000"/>
                </a:srgbClr>
              </a:gs>
            </a:gsLst>
            <a:lin ang="18900000" scaled="1"/>
          </a:gradFill>
          <a:ln/>
        </p:spPr>
      </p:sp>
      <p:sp>
        <p:nvSpPr>
          <p:cNvPr id="3" name="Text 1"/>
          <p:cNvSpPr/>
          <p:nvPr/>
        </p:nvSpPr>
        <p:spPr>
          <a:xfrm rot="5940000">
            <a:off x="367665" y="335915"/>
            <a:ext cx="558800" cy="5949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254000"/>
            <a:ext cx="5842000" cy="6350000"/>
          </a:xfrm>
          <a:custGeom>
            <a:avLst/>
            <a:gdLst/>
            <a:ahLst/>
            <a:cxnLst/>
            <a:rect l="l" t="t" r="r" b="b"/>
            <a:pathLst>
              <a:path w="5842000" h="6350000">
                <a:moveTo>
                  <a:pt x="152418" y="0"/>
                </a:moveTo>
                <a:lnTo>
                  <a:pt x="5689582" y="0"/>
                </a:lnTo>
                <a:cubicBezTo>
                  <a:pt x="5773760" y="0"/>
                  <a:pt x="5842000" y="68240"/>
                  <a:pt x="5842000" y="152418"/>
                </a:cubicBezTo>
                <a:lnTo>
                  <a:pt x="5842000" y="6197582"/>
                </a:lnTo>
                <a:cubicBezTo>
                  <a:pt x="5842000" y="6281760"/>
                  <a:pt x="5773760" y="6350000"/>
                  <a:pt x="5689582" y="6350000"/>
                </a:cubicBezTo>
                <a:lnTo>
                  <a:pt x="152418" y="6350000"/>
                </a:lnTo>
                <a:cubicBezTo>
                  <a:pt x="68240" y="6350000"/>
                  <a:pt x="0" y="6281760"/>
                  <a:pt x="0" y="6197582"/>
                </a:cubicBezTo>
                <a:lnTo>
                  <a:pt x="0" y="152418"/>
                </a:lnTo>
                <a:cubicBezTo>
                  <a:pt x="0" y="68296"/>
                  <a:pt x="68296" y="0"/>
                  <a:pt x="152418" y="0"/>
                </a:cubicBezTo>
                <a:close/>
              </a:path>
            </a:pathLst>
          </a:custGeom>
          <a:solidFill>
            <a:srgbClr val="D3B9D7">
              <a:alpha val="30196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273300" y="324667"/>
            <a:ext cx="1803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Goto 版本度量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58800" y="2717800"/>
            <a:ext cx="977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修改点数: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611283" y="2667000"/>
            <a:ext cx="330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58800" y="3276600"/>
            <a:ext cx="1926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sz="16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修改关联</a:t>
            </a:r>
            <a:r>
              <a:rPr lang="en-US" sz="1600" b="1" dirty="0" err="1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代码行数</a:t>
            </a:r>
            <a:r>
              <a:rPr lang="en-US" sz="16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: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431499" y="3225800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</a:rPr>
              <a:t>35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58800" y="3835400"/>
            <a:ext cx="1447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圈复杂度 (CC):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611283" y="3784600"/>
            <a:ext cx="330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5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558800" y="4394200"/>
            <a:ext cx="1638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本质复杂度 (EC):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5611283" y="4343400"/>
            <a:ext cx="330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400800" y="2404534"/>
            <a:ext cx="57277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60A39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扩展一：新增 "pause" 状态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400800" y="3064934"/>
            <a:ext cx="5638800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需求升级为 </a:t>
            </a:r>
            <a:r>
              <a:rPr lang="en-US" sz="1600" dirty="0">
                <a:solidFill>
                  <a:srgbClr val="3C3542"/>
                </a:solidFill>
                <a:highlight>
                  <a:srgbClr val="D3B9D7">
                    <a:alpha val="5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"start-&gt;run-&gt;pause-&gt;stop" </a:t>
            </a:r>
            <a:r>
              <a:rPr lang="en-US" sz="16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400800" y="358986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60A39A">
              <a:alpha val="20000"/>
            </a:srgbClr>
          </a:solidFill>
          <a:ln/>
        </p:spPr>
      </p:sp>
      <p:sp>
        <p:nvSpPr>
          <p:cNvPr id="18" name="Shape 15"/>
          <p:cNvSpPr/>
          <p:nvPr/>
        </p:nvSpPr>
        <p:spPr>
          <a:xfrm>
            <a:off x="6543675" y="3716868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39688" y="51594"/>
                </a:moveTo>
                <a:cubicBezTo>
                  <a:pt x="46259" y="51594"/>
                  <a:pt x="51594" y="46259"/>
                  <a:pt x="51594" y="39688"/>
                </a:cubicBezTo>
                <a:cubicBezTo>
                  <a:pt x="51594" y="33116"/>
                  <a:pt x="46259" y="27781"/>
                  <a:pt x="39688" y="27781"/>
                </a:cubicBezTo>
                <a:cubicBezTo>
                  <a:pt x="33116" y="27781"/>
                  <a:pt x="27781" y="33116"/>
                  <a:pt x="27781" y="39688"/>
                </a:cubicBezTo>
                <a:cubicBezTo>
                  <a:pt x="27781" y="46259"/>
                  <a:pt x="33116" y="51594"/>
                  <a:pt x="39688" y="51594"/>
                </a:cubicBezTo>
                <a:close/>
                <a:moveTo>
                  <a:pt x="79375" y="39688"/>
                </a:moveTo>
                <a:cubicBezTo>
                  <a:pt x="79375" y="55959"/>
                  <a:pt x="69602" y="69949"/>
                  <a:pt x="55563" y="76051"/>
                </a:cubicBezTo>
                <a:lnTo>
                  <a:pt x="55563" y="111125"/>
                </a:lnTo>
                <a:lnTo>
                  <a:pt x="142875" y="111125"/>
                </a:lnTo>
                <a:cubicBezTo>
                  <a:pt x="156021" y="111125"/>
                  <a:pt x="166688" y="100459"/>
                  <a:pt x="166688" y="87313"/>
                </a:cubicBezTo>
                <a:lnTo>
                  <a:pt x="166688" y="76051"/>
                </a:lnTo>
                <a:cubicBezTo>
                  <a:pt x="152648" y="69949"/>
                  <a:pt x="142875" y="55959"/>
                  <a:pt x="142875" y="39688"/>
                </a:cubicBezTo>
                <a:cubicBezTo>
                  <a:pt x="142875" y="17760"/>
                  <a:pt x="160635" y="0"/>
                  <a:pt x="182563" y="0"/>
                </a:cubicBezTo>
                <a:cubicBezTo>
                  <a:pt x="204490" y="0"/>
                  <a:pt x="222250" y="17760"/>
                  <a:pt x="222250" y="39688"/>
                </a:cubicBezTo>
                <a:cubicBezTo>
                  <a:pt x="222250" y="55959"/>
                  <a:pt x="212477" y="69949"/>
                  <a:pt x="198438" y="76051"/>
                </a:cubicBezTo>
                <a:lnTo>
                  <a:pt x="198438" y="87313"/>
                </a:lnTo>
                <a:cubicBezTo>
                  <a:pt x="198438" y="118021"/>
                  <a:pt x="173583" y="142875"/>
                  <a:pt x="142875" y="142875"/>
                </a:cubicBezTo>
                <a:lnTo>
                  <a:pt x="55563" y="142875"/>
                </a:lnTo>
                <a:lnTo>
                  <a:pt x="55563" y="177949"/>
                </a:lnTo>
                <a:cubicBezTo>
                  <a:pt x="69602" y="184051"/>
                  <a:pt x="79375" y="198041"/>
                  <a:pt x="79375" y="214313"/>
                </a:cubicBezTo>
                <a:cubicBezTo>
                  <a:pt x="79375" y="236240"/>
                  <a:pt x="61615" y="254000"/>
                  <a:pt x="39688" y="254000"/>
                </a:cubicBezTo>
                <a:cubicBezTo>
                  <a:pt x="17760" y="254000"/>
                  <a:pt x="0" y="236240"/>
                  <a:pt x="0" y="214313"/>
                </a:cubicBezTo>
                <a:cubicBezTo>
                  <a:pt x="0" y="198041"/>
                  <a:pt x="9773" y="184051"/>
                  <a:pt x="23812" y="177949"/>
                </a:cubicBezTo>
                <a:lnTo>
                  <a:pt x="23812" y="76101"/>
                </a:lnTo>
                <a:cubicBezTo>
                  <a:pt x="9773" y="69949"/>
                  <a:pt x="0" y="55959"/>
                  <a:pt x="0" y="39688"/>
                </a:cubicBezTo>
                <a:cubicBezTo>
                  <a:pt x="0" y="17760"/>
                  <a:pt x="17760" y="0"/>
                  <a:pt x="39688" y="0"/>
                </a:cubicBezTo>
                <a:cubicBezTo>
                  <a:pt x="61615" y="0"/>
                  <a:pt x="79375" y="17760"/>
                  <a:pt x="79375" y="39688"/>
                </a:cubicBezTo>
                <a:close/>
                <a:moveTo>
                  <a:pt x="194469" y="39688"/>
                </a:moveTo>
                <a:cubicBezTo>
                  <a:pt x="194469" y="33116"/>
                  <a:pt x="189134" y="27781"/>
                  <a:pt x="182563" y="27781"/>
                </a:cubicBezTo>
                <a:cubicBezTo>
                  <a:pt x="175991" y="27781"/>
                  <a:pt x="170656" y="33116"/>
                  <a:pt x="170656" y="39688"/>
                </a:cubicBezTo>
                <a:cubicBezTo>
                  <a:pt x="170656" y="46259"/>
                  <a:pt x="175991" y="51594"/>
                  <a:pt x="182563" y="51594"/>
                </a:cubicBezTo>
                <a:cubicBezTo>
                  <a:pt x="189134" y="51594"/>
                  <a:pt x="194469" y="46259"/>
                  <a:pt x="194469" y="39688"/>
                </a:cubicBezTo>
                <a:close/>
                <a:moveTo>
                  <a:pt x="39688" y="226219"/>
                </a:moveTo>
                <a:cubicBezTo>
                  <a:pt x="46259" y="226219"/>
                  <a:pt x="51594" y="220884"/>
                  <a:pt x="51594" y="214313"/>
                </a:cubicBezTo>
                <a:cubicBezTo>
                  <a:pt x="51594" y="207741"/>
                  <a:pt x="46259" y="202406"/>
                  <a:pt x="39688" y="202406"/>
                </a:cubicBezTo>
                <a:cubicBezTo>
                  <a:pt x="33116" y="202406"/>
                  <a:pt x="27781" y="207741"/>
                  <a:pt x="27781" y="214313"/>
                </a:cubicBezTo>
                <a:cubicBezTo>
                  <a:pt x="27781" y="220884"/>
                  <a:pt x="33116" y="226219"/>
                  <a:pt x="39688" y="226219"/>
                </a:cubicBezTo>
                <a:close/>
              </a:path>
            </a:pathLst>
          </a:custGeom>
          <a:solidFill>
            <a:srgbClr val="60A39A"/>
          </a:solidFill>
          <a:ln/>
        </p:spPr>
      </p:sp>
      <p:sp>
        <p:nvSpPr>
          <p:cNvPr id="19" name="Text 16"/>
          <p:cNvSpPr/>
          <p:nvPr/>
        </p:nvSpPr>
        <p:spPr>
          <a:xfrm>
            <a:off x="7112000" y="3589868"/>
            <a:ext cx="4940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Goto 实现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7112000" y="3945468"/>
            <a:ext cx="4914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需修改三点：</a:t>
            </a:r>
            <a:r>
              <a:rPr lang="en-US" sz="1400" dirty="0">
                <a:solidFill>
                  <a:srgbClr val="3C3542"/>
                </a:solidFill>
                <a:highlight>
                  <a:srgbClr val="D3B9D7">
                    <a:alpha val="50000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1. 添加pause标签 </a:t>
            </a: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；</a:t>
            </a:r>
            <a:r>
              <a:rPr lang="en-US" sz="1400" dirty="0">
                <a:solidFill>
                  <a:srgbClr val="3C3542"/>
                </a:solidFill>
                <a:highlight>
                  <a:srgbClr val="D3B9D7">
                    <a:alpha val="50000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2. 修改上游goto目标 </a:t>
            </a: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；</a:t>
            </a:r>
            <a:r>
              <a:rPr lang="en-US" sz="1400" dirty="0">
                <a:solidFill>
                  <a:srgbClr val="3C3542"/>
                </a:solidFill>
                <a:highlight>
                  <a:srgbClr val="D3B9D7">
                    <a:alpha val="50000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3. 添加下游goto逻辑 </a:t>
            </a:r>
            <a:r>
              <a:rPr lang="en-US" sz="1400" dirty="0">
                <a:solidFill>
                  <a:srgbClr val="3C354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。修改分散，EC首次跳升。</a:t>
            </a:r>
            <a:endParaRPr lang="en-US" sz="1600" dirty="0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D001F8AC-D19F-4502-4F41-BCC9FBC70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800" y="384383"/>
            <a:ext cx="5268384" cy="61209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</TotalTime>
  <Words>794</Words>
  <Application>Microsoft Office PowerPoint</Application>
  <PresentationFormat>宽屏</PresentationFormat>
  <Paragraphs>176</Paragraphs>
  <Slides>22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0" baseType="lpstr">
      <vt:lpstr>MiSans</vt:lpstr>
      <vt:lpstr>Noto Sans SC</vt:lpstr>
      <vt:lpstr>等线</vt:lpstr>
      <vt:lpstr>等线 Light</vt:lpstr>
      <vt:lpstr>微软雅黑</vt:lpstr>
      <vt:lpstr>新宋体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goto代码灾难：数据对比</dc:title>
  <dc:subject>goto代码灾难：数据对比</dc:subject>
  <dc:creator>Kimi</dc:creator>
  <cp:lastModifiedBy>明宇 顾</cp:lastModifiedBy>
  <cp:revision>9</cp:revision>
  <dcterms:created xsi:type="dcterms:W3CDTF">2025-11-18T06:23:54Z</dcterms:created>
  <dcterms:modified xsi:type="dcterms:W3CDTF">2025-11-18T08:44:23Z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{"Label":"goto代码灾难：数据对比","ContentProducer":"001191110108MACG2KBH8F10000","ProduceID":"d4e0s3vaa0v3gbuuvh50","ReservedCode1":"","ContentPropagator":"001191110108MACG2KBH8F20000","PropagateID":"d4e0s3vaa0v3gbuuvh50","ReservedCode2":""}</vt:lpwstr>
  </property>
</Properties>
</file>